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56" r:id="rId2"/>
    <p:sldId id="315" r:id="rId3"/>
    <p:sldId id="316" r:id="rId4"/>
    <p:sldId id="317" r:id="rId5"/>
    <p:sldId id="328" r:id="rId6"/>
    <p:sldId id="323" r:id="rId7"/>
    <p:sldId id="324" r:id="rId8"/>
    <p:sldId id="267" r:id="rId9"/>
    <p:sldId id="325" r:id="rId10"/>
    <p:sldId id="320" r:id="rId11"/>
    <p:sldId id="343" r:id="rId12"/>
    <p:sldId id="344" r:id="rId13"/>
    <p:sldId id="345" r:id="rId14"/>
    <p:sldId id="346" r:id="rId15"/>
    <p:sldId id="342" r:id="rId16"/>
    <p:sldId id="337" r:id="rId17"/>
    <p:sldId id="338" r:id="rId18"/>
    <p:sldId id="339" r:id="rId19"/>
    <p:sldId id="340" r:id="rId20"/>
    <p:sldId id="341" r:id="rId21"/>
    <p:sldId id="330" r:id="rId22"/>
    <p:sldId id="331" r:id="rId23"/>
    <p:sldId id="332" r:id="rId24"/>
    <p:sldId id="333" r:id="rId25"/>
    <p:sldId id="334" r:id="rId26"/>
    <p:sldId id="335" r:id="rId27"/>
    <p:sldId id="278" r:id="rId28"/>
    <p:sldId id="279" r:id="rId29"/>
    <p:sldId id="321" r:id="rId30"/>
    <p:sldId id="326" r:id="rId31"/>
    <p:sldId id="327" r:id="rId32"/>
    <p:sldId id="299" r:id="rId33"/>
    <p:sldId id="300" r:id="rId34"/>
    <p:sldId id="301" r:id="rId35"/>
    <p:sldId id="302" r:id="rId36"/>
    <p:sldId id="303" r:id="rId37"/>
    <p:sldId id="329" r:id="rId38"/>
    <p:sldId id="308" r:id="rId39"/>
    <p:sldId id="322" r:id="rId4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00" userDrawn="1">
          <p15:clr>
            <a:srgbClr val="A4A3A4"/>
          </p15:clr>
        </p15:guide>
        <p15:guide id="2" pos="1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9050"/>
    <a:srgbClr val="71AF84"/>
    <a:srgbClr val="D1E4D5"/>
    <a:srgbClr val="FEC423"/>
    <a:srgbClr val="9A0A25"/>
    <a:srgbClr val="121327"/>
    <a:srgbClr val="00223E"/>
    <a:srgbClr val="003865"/>
    <a:srgbClr val="ACB6E2"/>
    <a:srgbClr val="2836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6" autoAdjust="0"/>
    <p:restoredTop sz="86002" autoAdjust="0"/>
  </p:normalViewPr>
  <p:slideViewPr>
    <p:cSldViewPr snapToGrid="0" showGuides="1">
      <p:cViewPr varScale="1">
        <p:scale>
          <a:sx n="97" d="100"/>
          <a:sy n="97" d="100"/>
        </p:scale>
        <p:origin x="2052" y="84"/>
      </p:cViewPr>
      <p:guideLst>
        <p:guide orient="horz" pos="600"/>
        <p:guide pos="192"/>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DD3A41E-C05C-4FEB-8350-EADFB158C253}" type="datetimeFigureOut">
              <a:rPr lang="en-US" smtClean="0"/>
              <a:t>4/13/2018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A4ABAEE-BA03-4696-B768-D553329A8651}" type="slidenum">
              <a:rPr lang="en-US" smtClean="0"/>
              <a:t>‹#›</a:t>
            </a:fld>
            <a:endParaRPr lang="en-US"/>
          </a:p>
        </p:txBody>
      </p:sp>
    </p:spTree>
    <p:extLst>
      <p:ext uri="{BB962C8B-B14F-4D97-AF65-F5344CB8AC3E}">
        <p14:creationId xmlns:p14="http://schemas.microsoft.com/office/powerpoint/2010/main" val="34039764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6966F92-46B1-4F3C-A5E5-536B2E8C67AC}" type="datetimeFigureOut">
              <a:rPr lang="en-US" smtClean="0"/>
              <a:t>4/13/2018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EC898DA-BC93-4AD9-893B-E449C4B63D28}" type="slidenum">
              <a:rPr lang="en-US" smtClean="0"/>
              <a:t>‹#›</a:t>
            </a:fld>
            <a:endParaRPr lang="en-US"/>
          </a:p>
        </p:txBody>
      </p:sp>
    </p:spTree>
    <p:extLst>
      <p:ext uri="{BB962C8B-B14F-4D97-AF65-F5344CB8AC3E}">
        <p14:creationId xmlns:p14="http://schemas.microsoft.com/office/powerpoint/2010/main" val="3996905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D62B44D-1EC2-4283-A206-B8C82397FFEE}" type="slidenum">
              <a:rPr lang="en-US" altLang="en-US" smtClean="0"/>
              <a:pPr>
                <a:defRPr/>
              </a:pPr>
              <a:t>2</a:t>
            </a:fld>
            <a:endParaRPr lang="en-US" altLang="en-US"/>
          </a:p>
        </p:txBody>
      </p:sp>
    </p:spTree>
    <p:extLst>
      <p:ext uri="{BB962C8B-B14F-4D97-AF65-F5344CB8AC3E}">
        <p14:creationId xmlns:p14="http://schemas.microsoft.com/office/powerpoint/2010/main" val="393702232"/>
      </p:ext>
    </p:extLst>
  </p:cSld>
  <p:clrMapOvr>
    <a:masterClrMapping/>
  </p:clrMapOvr>
</p:notes>
</file>

<file path=ppt/notesSlides/notesSlide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3050" y="1220788"/>
            <a:ext cx="4391025" cy="3292475"/>
          </a:xfrm>
        </p:spPr>
      </p:sp>
      <p:sp>
        <p:nvSpPr>
          <p:cNvPr id="3" name="Notes Placeholder 2"/>
          <p:cNvSpPr>
            <a:spLocks noGrp="1"/>
          </p:cNvSpPr>
          <p:nvPr>
            <p:ph type="body" idx="1"/>
          </p:nvPr>
        </p:nvSpPr>
        <p:spPr/>
        <p:txBody>
          <a:bodyPr/>
          <a:lstStyle/>
          <a:p>
            <a:pPr defTabSz="984978">
              <a:defRPr/>
            </a:pPr>
            <a:r>
              <a:rPr lang="en-US" dirty="0" smtClean="0"/>
              <a:t>In 2015, the Economic Policy Institute (EPI) reported that the </a:t>
            </a:r>
            <a:r>
              <a:rPr lang="en-US" b="1" dirty="0" smtClean="0"/>
              <a:t>gender pay gap</a:t>
            </a:r>
            <a:r>
              <a:rPr lang="en-US" dirty="0" smtClean="0"/>
              <a:t> is still going strong. In the U.S., women are taking home only 82.9 cents for every dollar earned by men, and the discrepancy is worse for minorities and for those at the high end of the </a:t>
            </a:r>
            <a:r>
              <a:rPr lang="en-US" b="1" dirty="0" smtClean="0"/>
              <a:t>pay</a:t>
            </a:r>
            <a:r>
              <a:rPr lang="en-US" dirty="0" smtClean="0"/>
              <a:t> scale</a:t>
            </a:r>
          </a:p>
          <a:p>
            <a:pPr defTabSz="984978">
              <a:defRPr/>
            </a:pPr>
            <a:r>
              <a:rPr lang="en-US" dirty="0" smtClean="0"/>
              <a:t>AA and Latina – according to data provided to the census bureau</a:t>
            </a:r>
          </a:p>
          <a:p>
            <a:endParaRPr lang="en-US" dirty="0"/>
          </a:p>
        </p:txBody>
      </p:sp>
      <p:sp>
        <p:nvSpPr>
          <p:cNvPr id="4" name="Slide Number Placeholder 3"/>
          <p:cNvSpPr>
            <a:spLocks noGrp="1"/>
          </p:cNvSpPr>
          <p:nvPr>
            <p:ph type="sldNum" sz="quarter" idx="10"/>
          </p:nvPr>
        </p:nvSpPr>
        <p:spPr/>
        <p:txBody>
          <a:bodyPr/>
          <a:lstStyle/>
          <a:p>
            <a:fld id="{73079D3A-46CA-4ED2-AC26-29B3805DC2D8}" type="slidenum">
              <a:rPr lang="en-US" smtClean="0"/>
              <a:t>17</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383543607"/>
      </p:ext>
    </p:extLst>
  </p:cSld>
  <p:clrMapOvr>
    <a:masterClrMapping/>
  </p:clrMapOvr>
</p:notes>
</file>

<file path=ppt/notesSlides/notesSlide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a:xfrm>
            <a:off x="1543050" y="1220788"/>
            <a:ext cx="4391025" cy="3292475"/>
          </a:xfrm>
          <a:ln/>
        </p:spPr>
      </p:sp>
      <p:sp>
        <p:nvSpPr>
          <p:cNvPr id="9219"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508366158"/>
      </p:ext>
    </p:extLst>
  </p:cSld>
  <p:clrMapOvr>
    <a:masterClrMapping/>
  </p:clrMapOvr>
</p:notes>
</file>

<file path=ppt/notesSlides/notesSlide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C898DA-BC93-4AD9-893B-E449C4B63D28}" type="slidenum">
              <a:rPr lang="en-US" smtClean="0"/>
              <a:t>31</a:t>
            </a:fld>
            <a:endParaRPr lang="en-US"/>
          </a:p>
        </p:txBody>
      </p:sp>
    </p:spTree>
    <p:extLst>
      <p:ext uri="{BB962C8B-B14F-4D97-AF65-F5344CB8AC3E}">
        <p14:creationId xmlns:p14="http://schemas.microsoft.com/office/powerpoint/2010/main" val="3535085416"/>
      </p:ext>
    </p:extLst>
  </p:cSld>
  <p:clrMapOvr>
    <a:masterClrMapping/>
  </p:clrMapOvr>
</p:notes>
</file>

<file path=ppt/notesSlides/notesSlide5.xml><?xml version="1.0" encoding="utf-8"?>
<p:notes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xfrm>
            <a:off x="701072" y="4347494"/>
            <a:ext cx="5618075" cy="41177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anose="020B0600070205080204" pitchFamily="34" charset="-128"/>
            </a:endParaRPr>
          </a:p>
        </p:txBody>
      </p:sp>
    </p:spTree>
    <p:extLst>
      <p:ext uri="{BB962C8B-B14F-4D97-AF65-F5344CB8AC3E}">
        <p14:creationId xmlns:p14="http://schemas.microsoft.com/office/powerpoint/2010/main" val="40131339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10834" t="-167" r="111" b="167"/>
          <a:stretch/>
        </p:blipFill>
        <p:spPr>
          <a:xfrm flipV="1">
            <a:off x="-2301" y="0"/>
            <a:ext cx="9166860" cy="6858000"/>
          </a:xfrm>
          <a:prstGeom prst="rect">
            <a:avLst/>
          </a:prstGeom>
        </p:spPr>
      </p:pic>
      <p:sp>
        <p:nvSpPr>
          <p:cNvPr id="2" name="Title 1"/>
          <p:cNvSpPr>
            <a:spLocks noGrp="1"/>
          </p:cNvSpPr>
          <p:nvPr>
            <p:ph type="ctrTitle"/>
          </p:nvPr>
        </p:nvSpPr>
        <p:spPr>
          <a:xfrm>
            <a:off x="462018" y="2419378"/>
            <a:ext cx="5669842" cy="1626413"/>
          </a:xfrm>
        </p:spPr>
        <p:txBody>
          <a:bodyPr anchor="b">
            <a:normAutofit/>
          </a:bodyPr>
          <a:lstStyle>
            <a:lvl1pPr algn="l">
              <a:defRPr sz="40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62018" y="4045791"/>
            <a:ext cx="5669842" cy="735787"/>
          </a:xfrm>
        </p:spPr>
        <p:txBody>
          <a:bodyPr>
            <a:normAutofit/>
          </a:bodyPr>
          <a:lstStyle>
            <a:lvl1pPr marL="0" indent="0" algn="l">
              <a:buNone/>
              <a:defRPr sz="2000">
                <a:solidFill>
                  <a:srgbClr val="9A0A25"/>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497" y="570801"/>
            <a:ext cx="4572009" cy="918974"/>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497" y="570801"/>
            <a:ext cx="4572009" cy="918974"/>
          </a:xfrm>
          <a:prstGeom prst="rect">
            <a:avLst/>
          </a:prstGeom>
        </p:spPr>
      </p:pic>
      <p:sp>
        <p:nvSpPr>
          <p:cNvPr id="12" name="TextBox 11"/>
          <p:cNvSpPr txBox="1"/>
          <p:nvPr userDrawn="1"/>
        </p:nvSpPr>
        <p:spPr>
          <a:xfrm>
            <a:off x="229437" y="6357867"/>
            <a:ext cx="3661580" cy="369332"/>
          </a:xfrm>
          <a:prstGeom prst="rect">
            <a:avLst/>
          </a:prstGeom>
          <a:noFill/>
        </p:spPr>
        <p:txBody>
          <a:bodyPr wrap="none" rtlCol="0">
            <a:spAutoFit/>
          </a:bodyPr>
          <a:lstStyle/>
          <a:p>
            <a:r>
              <a:rPr lang="en-US" dirty="0" smtClean="0">
                <a:solidFill>
                  <a:srgbClr val="9A0A25"/>
                </a:solidFill>
                <a:latin typeface="Century Gothic" panose="020B0502020202020204" pitchFamily="34" charset="0"/>
              </a:rPr>
              <a:t>A</a:t>
            </a:r>
            <a:r>
              <a:rPr lang="en-US" baseline="0" dirty="0" smtClean="0">
                <a:solidFill>
                  <a:srgbClr val="9A0A25"/>
                </a:solidFill>
                <a:latin typeface="Century Gothic" panose="020B0502020202020204" pitchFamily="34" charset="0"/>
              </a:rPr>
              <a:t> wider lens on workplace law</a:t>
            </a:r>
            <a:endParaRPr lang="en-US" dirty="0">
              <a:solidFill>
                <a:srgbClr val="9A0A25"/>
              </a:solidFill>
              <a:latin typeface="Century Gothic" panose="020B0502020202020204" pitchFamily="34" charset="0"/>
            </a:endParaRPr>
          </a:p>
        </p:txBody>
      </p:sp>
    </p:spTree>
    <p:extLst>
      <p:ext uri="{BB962C8B-B14F-4D97-AF65-F5344CB8AC3E}">
        <p14:creationId xmlns:p14="http://schemas.microsoft.com/office/powerpoint/2010/main" val="1350338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925009" y="5481241"/>
            <a:ext cx="2057400" cy="365125"/>
          </a:xfrm>
          <a:prstGeom prst="rect">
            <a:avLst/>
          </a:prstGeom>
        </p:spPr>
        <p:txBody>
          <a:bodyPr/>
          <a:lstStyle/>
          <a:p>
            <a:fld id="{95726AC2-3F65-406B-9AF8-A2A679099D79}" type="datetimeFigureOut">
              <a:rPr lang="en-US" smtClean="0"/>
              <a:t>4/13/2018</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D614CFF-265C-412D-A64A-DAB2042D9759}" type="slidenum">
              <a:rPr lang="en-US" smtClean="0"/>
              <a:t>‹#›</a:t>
            </a:fld>
            <a:endParaRPr lang="en-US"/>
          </a:p>
        </p:txBody>
      </p:sp>
    </p:spTree>
    <p:extLst>
      <p:ext uri="{BB962C8B-B14F-4D97-AF65-F5344CB8AC3E}">
        <p14:creationId xmlns:p14="http://schemas.microsoft.com/office/powerpoint/2010/main" val="13597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365125"/>
            <a:ext cx="1478756"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1488" y="365125"/>
            <a:ext cx="4321969"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925009" y="5481241"/>
            <a:ext cx="2057400" cy="365125"/>
          </a:xfrm>
          <a:prstGeom prst="rect">
            <a:avLst/>
          </a:prstGeom>
        </p:spPr>
        <p:txBody>
          <a:bodyPr/>
          <a:lstStyle/>
          <a:p>
            <a:fld id="{95726AC2-3F65-406B-9AF8-A2A679099D79}" type="datetimeFigureOut">
              <a:rPr lang="en-US" smtClean="0"/>
              <a:t>4/13/2018</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D614CFF-265C-412D-A64A-DAB2042D9759}" type="slidenum">
              <a:rPr lang="en-US" smtClean="0"/>
              <a:t>‹#›</a:t>
            </a:fld>
            <a:endParaRPr lang="en-US"/>
          </a:p>
        </p:txBody>
      </p:sp>
    </p:spTree>
    <p:extLst>
      <p:ext uri="{BB962C8B-B14F-4D97-AF65-F5344CB8AC3E}">
        <p14:creationId xmlns:p14="http://schemas.microsoft.com/office/powerpoint/2010/main" val="3417842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TextBox 23"/>
          <p:cNvSpPr txBox="1"/>
          <p:nvPr userDrawn="1"/>
        </p:nvSpPr>
        <p:spPr>
          <a:xfrm>
            <a:off x="0" y="6727825"/>
            <a:ext cx="274638" cy="136525"/>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fld id="{3640B7FD-F9C5-4744-B69F-8E6C31017C6F}" type="slidenum">
              <a:rPr lang="en-US" altLang="en-US" sz="900" smtClean="0">
                <a:solidFill>
                  <a:schemeClr val="bg1"/>
                </a:solidFill>
              </a:rPr>
              <a:pPr algn="ctr" eaLnBrk="1" hangingPunct="1">
                <a:defRPr/>
              </a:pPr>
              <a:t>‹#›</a:t>
            </a:fld>
            <a:endParaRPr lang="en-US" altLang="en-US" sz="900" smtClean="0">
              <a:solidFill>
                <a:schemeClr val="bg1"/>
              </a:solidFill>
            </a:endParaRPr>
          </a:p>
        </p:txBody>
      </p:sp>
    </p:spTree>
    <p:extLst>
      <p:ext uri="{BB962C8B-B14F-4D97-AF65-F5344CB8AC3E}">
        <p14:creationId xmlns:p14="http://schemas.microsoft.com/office/powerpoint/2010/main" val="284479463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8" name="TextBox 23"/>
          <p:cNvSpPr txBox="1"/>
          <p:nvPr userDrawn="1"/>
        </p:nvSpPr>
        <p:spPr>
          <a:xfrm>
            <a:off x="0" y="6727825"/>
            <a:ext cx="274638" cy="136525"/>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fld id="{3640B7FD-F9C5-4744-B69F-8E6C31017C6F}" type="slidenum">
              <a:rPr lang="en-US" altLang="en-US" sz="900" smtClean="0">
                <a:solidFill>
                  <a:schemeClr val="bg1"/>
                </a:solidFill>
              </a:rPr>
              <a:pPr algn="ctr" eaLnBrk="1" hangingPunct="1">
                <a:defRPr/>
              </a:pPr>
              <a:t>‹#›</a:t>
            </a:fld>
            <a:endParaRPr lang="en-US" altLang="en-US" sz="900" smtClean="0">
              <a:solidFill>
                <a:schemeClr val="bg1"/>
              </a:solidFill>
            </a:endParaRPr>
          </a:p>
        </p:txBody>
      </p:sp>
    </p:spTree>
    <p:extLst>
      <p:ext uri="{BB962C8B-B14F-4D97-AF65-F5344CB8AC3E}">
        <p14:creationId xmlns:p14="http://schemas.microsoft.com/office/powerpoint/2010/main" val="34510191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8" name="TextBox 23"/>
          <p:cNvSpPr txBox="1"/>
          <p:nvPr userDrawn="1"/>
        </p:nvSpPr>
        <p:spPr>
          <a:xfrm>
            <a:off x="0" y="6727825"/>
            <a:ext cx="274638" cy="136525"/>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fld id="{3640B7FD-F9C5-4744-B69F-8E6C31017C6F}" type="slidenum">
              <a:rPr lang="en-US" altLang="en-US" sz="900" smtClean="0">
                <a:solidFill>
                  <a:schemeClr val="bg1"/>
                </a:solidFill>
              </a:rPr>
              <a:pPr algn="ctr" eaLnBrk="1" hangingPunct="1">
                <a:defRPr/>
              </a:pPr>
              <a:t>‹#›</a:t>
            </a:fld>
            <a:endParaRPr lang="en-US" altLang="en-US" sz="900" smtClean="0">
              <a:solidFill>
                <a:schemeClr val="bg1"/>
              </a:solidFill>
            </a:endParaRPr>
          </a:p>
        </p:txBody>
      </p:sp>
    </p:spTree>
    <p:extLst>
      <p:ext uri="{BB962C8B-B14F-4D97-AF65-F5344CB8AC3E}">
        <p14:creationId xmlns:p14="http://schemas.microsoft.com/office/powerpoint/2010/main" val="161612718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8" name="TextBox 23"/>
          <p:cNvSpPr txBox="1"/>
          <p:nvPr userDrawn="1"/>
        </p:nvSpPr>
        <p:spPr>
          <a:xfrm>
            <a:off x="0" y="6727825"/>
            <a:ext cx="274638" cy="136525"/>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fld id="{3640B7FD-F9C5-4744-B69F-8E6C31017C6F}" type="slidenum">
              <a:rPr lang="en-US" altLang="en-US" sz="900" smtClean="0">
                <a:solidFill>
                  <a:schemeClr val="bg1"/>
                </a:solidFill>
              </a:rPr>
              <a:pPr algn="ctr" eaLnBrk="1" hangingPunct="1">
                <a:defRPr/>
              </a:pPr>
              <a:t>‹#›</a:t>
            </a:fld>
            <a:endParaRPr lang="en-US" altLang="en-US" sz="900" smtClean="0">
              <a:solidFill>
                <a:schemeClr val="bg1"/>
              </a:solidFill>
            </a:endParaRPr>
          </a:p>
        </p:txBody>
      </p:sp>
    </p:spTree>
    <p:extLst>
      <p:ext uri="{BB962C8B-B14F-4D97-AF65-F5344CB8AC3E}">
        <p14:creationId xmlns:p14="http://schemas.microsoft.com/office/powerpoint/2010/main" val="322998698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8" name="TextBox 23"/>
          <p:cNvSpPr txBox="1"/>
          <p:nvPr userDrawn="1"/>
        </p:nvSpPr>
        <p:spPr>
          <a:xfrm>
            <a:off x="0" y="6727825"/>
            <a:ext cx="274638" cy="136525"/>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fld id="{3640B7FD-F9C5-4744-B69F-8E6C31017C6F}" type="slidenum">
              <a:rPr lang="en-US" altLang="en-US" sz="900" smtClean="0">
                <a:solidFill>
                  <a:schemeClr val="bg1"/>
                </a:solidFill>
              </a:rPr>
              <a:pPr algn="ctr" eaLnBrk="1" hangingPunct="1">
                <a:defRPr/>
              </a:pPr>
              <a:t>‹#›</a:t>
            </a:fld>
            <a:endParaRPr lang="en-US" altLang="en-US" sz="900" smtClean="0">
              <a:solidFill>
                <a:schemeClr val="bg1"/>
              </a:solidFill>
            </a:endParaRPr>
          </a:p>
        </p:txBody>
      </p:sp>
    </p:spTree>
    <p:extLst>
      <p:ext uri="{BB962C8B-B14F-4D97-AF65-F5344CB8AC3E}">
        <p14:creationId xmlns:p14="http://schemas.microsoft.com/office/powerpoint/2010/main" val="44274520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8" name="TextBox 23"/>
          <p:cNvSpPr txBox="1"/>
          <p:nvPr userDrawn="1"/>
        </p:nvSpPr>
        <p:spPr>
          <a:xfrm>
            <a:off x="0" y="6727825"/>
            <a:ext cx="274638" cy="136525"/>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fld id="{3640B7FD-F9C5-4744-B69F-8E6C31017C6F}" type="slidenum">
              <a:rPr lang="en-US" altLang="en-US" sz="900" smtClean="0">
                <a:solidFill>
                  <a:schemeClr val="bg1"/>
                </a:solidFill>
              </a:rPr>
              <a:pPr algn="ctr" eaLnBrk="1" hangingPunct="1">
                <a:defRPr/>
              </a:pPr>
              <a:t>‹#›</a:t>
            </a:fld>
            <a:endParaRPr lang="en-US" altLang="en-US" sz="900" smtClean="0">
              <a:solidFill>
                <a:schemeClr val="bg1"/>
              </a:solidFill>
            </a:endParaRPr>
          </a:p>
        </p:txBody>
      </p:sp>
    </p:spTree>
    <p:extLst>
      <p:ext uri="{BB962C8B-B14F-4D97-AF65-F5344CB8AC3E}">
        <p14:creationId xmlns:p14="http://schemas.microsoft.com/office/powerpoint/2010/main" val="405290258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8" name="TextBox 23"/>
          <p:cNvSpPr txBox="1"/>
          <p:nvPr userDrawn="1"/>
        </p:nvSpPr>
        <p:spPr>
          <a:xfrm>
            <a:off x="0" y="6727825"/>
            <a:ext cx="274638" cy="136525"/>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fld id="{3640B7FD-F9C5-4744-B69F-8E6C31017C6F}" type="slidenum">
              <a:rPr lang="en-US" altLang="en-US" sz="900" smtClean="0">
                <a:solidFill>
                  <a:schemeClr val="bg1"/>
                </a:solidFill>
              </a:rPr>
              <a:pPr algn="ctr" eaLnBrk="1" hangingPunct="1">
                <a:defRPr/>
              </a:pPr>
              <a:t>‹#›</a:t>
            </a:fld>
            <a:endParaRPr lang="en-US" altLang="en-US" sz="900" smtClean="0">
              <a:solidFill>
                <a:schemeClr val="bg1"/>
              </a:solidFill>
            </a:endParaRPr>
          </a:p>
        </p:txBody>
      </p:sp>
    </p:spTree>
    <p:extLst>
      <p:ext uri="{BB962C8B-B14F-4D97-AF65-F5344CB8AC3E}">
        <p14:creationId xmlns:p14="http://schemas.microsoft.com/office/powerpoint/2010/main" val="194239170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8" name="TextBox 23"/>
          <p:cNvSpPr txBox="1"/>
          <p:nvPr userDrawn="1"/>
        </p:nvSpPr>
        <p:spPr>
          <a:xfrm>
            <a:off x="0" y="6727825"/>
            <a:ext cx="274638" cy="136525"/>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fld id="{3640B7FD-F9C5-4744-B69F-8E6C31017C6F}" type="slidenum">
              <a:rPr lang="en-US" altLang="en-US" sz="900" smtClean="0">
                <a:solidFill>
                  <a:schemeClr val="bg1"/>
                </a:solidFill>
              </a:rPr>
              <a:pPr algn="ctr" eaLnBrk="1" hangingPunct="1">
                <a:defRPr/>
              </a:pPr>
              <a:t>‹#›</a:t>
            </a:fld>
            <a:endParaRPr lang="en-US" altLang="en-US" sz="900" smtClean="0">
              <a:solidFill>
                <a:schemeClr val="bg1"/>
              </a:solidFill>
            </a:endParaRPr>
          </a:p>
        </p:txBody>
      </p:sp>
    </p:spTree>
    <p:extLst>
      <p:ext uri="{BB962C8B-B14F-4D97-AF65-F5344CB8AC3E}">
        <p14:creationId xmlns:p14="http://schemas.microsoft.com/office/powerpoint/2010/main" val="380336454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925009" y="5481241"/>
            <a:ext cx="2057400" cy="365125"/>
          </a:xfrm>
          <a:prstGeom prst="rect">
            <a:avLst/>
          </a:prstGeom>
        </p:spPr>
        <p:txBody>
          <a:bodyPr/>
          <a:lstStyle/>
          <a:p>
            <a:fld id="{95726AC2-3F65-406B-9AF8-A2A679099D79}" type="datetimeFigureOut">
              <a:rPr lang="en-US" smtClean="0"/>
              <a:t>4/13/2018</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D614CFF-265C-412D-A64A-DAB2042D9759}" type="slidenum">
              <a:rPr lang="en-US" smtClean="0"/>
              <a:t>‹#›</a:t>
            </a:fld>
            <a:endParaRPr lang="en-US"/>
          </a:p>
        </p:txBody>
      </p:sp>
    </p:spTree>
    <p:extLst>
      <p:ext uri="{BB962C8B-B14F-4D97-AF65-F5344CB8AC3E}">
        <p14:creationId xmlns:p14="http://schemas.microsoft.com/office/powerpoint/2010/main" val="22361665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8" name="TextBox 23"/>
          <p:cNvSpPr txBox="1"/>
          <p:nvPr userDrawn="1"/>
        </p:nvSpPr>
        <p:spPr>
          <a:xfrm>
            <a:off x="0" y="6727825"/>
            <a:ext cx="274638" cy="136525"/>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fld id="{3640B7FD-F9C5-4744-B69F-8E6C31017C6F}" type="slidenum">
              <a:rPr lang="en-US" altLang="en-US" sz="900" smtClean="0">
                <a:solidFill>
                  <a:schemeClr val="bg1"/>
                </a:solidFill>
              </a:rPr>
              <a:pPr algn="ctr" eaLnBrk="1" hangingPunct="1">
                <a:defRPr/>
              </a:pPr>
              <a:t>‹#›</a:t>
            </a:fld>
            <a:endParaRPr lang="en-US" altLang="en-US" sz="900" smtClean="0">
              <a:solidFill>
                <a:schemeClr val="bg1"/>
              </a:solidFill>
            </a:endParaRPr>
          </a:p>
        </p:txBody>
      </p:sp>
    </p:spTree>
    <p:extLst>
      <p:ext uri="{BB962C8B-B14F-4D97-AF65-F5344CB8AC3E}">
        <p14:creationId xmlns:p14="http://schemas.microsoft.com/office/powerpoint/2010/main" val="331852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8" name="TextBox 23"/>
          <p:cNvSpPr txBox="1"/>
          <p:nvPr userDrawn="1"/>
        </p:nvSpPr>
        <p:spPr>
          <a:xfrm>
            <a:off x="0" y="6727825"/>
            <a:ext cx="274638" cy="136525"/>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fld id="{3640B7FD-F9C5-4744-B69F-8E6C31017C6F}" type="slidenum">
              <a:rPr lang="en-US" altLang="en-US" sz="900" smtClean="0">
                <a:solidFill>
                  <a:schemeClr val="bg1"/>
                </a:solidFill>
              </a:rPr>
              <a:pPr algn="ctr" eaLnBrk="1" hangingPunct="1">
                <a:defRPr/>
              </a:pPr>
              <a:t>‹#›</a:t>
            </a:fld>
            <a:endParaRPr lang="en-US" altLang="en-US" sz="900" smtClean="0">
              <a:solidFill>
                <a:schemeClr val="bg1"/>
              </a:solidFill>
            </a:endParaRPr>
          </a:p>
        </p:txBody>
      </p:sp>
    </p:spTree>
    <p:extLst>
      <p:ext uri="{BB962C8B-B14F-4D97-AF65-F5344CB8AC3E}">
        <p14:creationId xmlns:p14="http://schemas.microsoft.com/office/powerpoint/2010/main" val="15465995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8" name="TextBox 23"/>
          <p:cNvSpPr txBox="1"/>
          <p:nvPr userDrawn="1"/>
        </p:nvSpPr>
        <p:spPr>
          <a:xfrm>
            <a:off x="0" y="6727825"/>
            <a:ext cx="274638" cy="136525"/>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fld id="{3640B7FD-F9C5-4744-B69F-8E6C31017C6F}" type="slidenum">
              <a:rPr lang="en-US" altLang="en-US" sz="900" smtClean="0">
                <a:solidFill>
                  <a:schemeClr val="bg1"/>
                </a:solidFill>
              </a:rPr>
              <a:pPr algn="ctr" eaLnBrk="1" hangingPunct="1">
                <a:defRPr/>
              </a:pPr>
              <a:t>‹#›</a:t>
            </a:fld>
            <a:endParaRPr lang="en-US" altLang="en-US" sz="900" smtClean="0">
              <a:solidFill>
                <a:schemeClr val="bg1"/>
              </a:solidFill>
            </a:endParaRPr>
          </a:p>
        </p:txBody>
      </p:sp>
    </p:spTree>
    <p:extLst>
      <p:ext uri="{BB962C8B-B14F-4D97-AF65-F5344CB8AC3E}">
        <p14:creationId xmlns:p14="http://schemas.microsoft.com/office/powerpoint/2010/main" val="161112932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8" name="TextBox 23"/>
          <p:cNvSpPr txBox="1"/>
          <p:nvPr userDrawn="1"/>
        </p:nvSpPr>
        <p:spPr>
          <a:xfrm>
            <a:off x="0" y="6727825"/>
            <a:ext cx="274638" cy="136525"/>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fld id="{3640B7FD-F9C5-4744-B69F-8E6C31017C6F}" type="slidenum">
              <a:rPr lang="en-US" altLang="en-US" sz="900" smtClean="0">
                <a:solidFill>
                  <a:schemeClr val="bg1"/>
                </a:solidFill>
              </a:rPr>
              <a:pPr algn="ctr" eaLnBrk="1" hangingPunct="1">
                <a:defRPr/>
              </a:pPr>
              <a:t>‹#›</a:t>
            </a:fld>
            <a:endParaRPr lang="en-US" altLang="en-US" sz="900" smtClean="0">
              <a:solidFill>
                <a:schemeClr val="bg1"/>
              </a:solidFill>
            </a:endParaRPr>
          </a:p>
        </p:txBody>
      </p:sp>
    </p:spTree>
    <p:extLst>
      <p:ext uri="{BB962C8B-B14F-4D97-AF65-F5344CB8AC3E}">
        <p14:creationId xmlns:p14="http://schemas.microsoft.com/office/powerpoint/2010/main" val="226384655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8" name="TextBox 23"/>
          <p:cNvSpPr txBox="1"/>
          <p:nvPr userDrawn="1"/>
        </p:nvSpPr>
        <p:spPr>
          <a:xfrm>
            <a:off x="0" y="6727825"/>
            <a:ext cx="274638" cy="136525"/>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fld id="{3640B7FD-F9C5-4744-B69F-8E6C31017C6F}" type="slidenum">
              <a:rPr lang="en-US" altLang="en-US" sz="900" smtClean="0">
                <a:solidFill>
                  <a:schemeClr val="bg1"/>
                </a:solidFill>
              </a:rPr>
              <a:pPr algn="ctr" eaLnBrk="1" hangingPunct="1">
                <a:defRPr/>
              </a:pPr>
              <a:t>‹#›</a:t>
            </a:fld>
            <a:endParaRPr lang="en-US" altLang="en-US" sz="900" smtClean="0">
              <a:solidFill>
                <a:schemeClr val="bg1"/>
              </a:solidFill>
            </a:endParaRPr>
          </a:p>
        </p:txBody>
      </p:sp>
    </p:spTree>
    <p:extLst>
      <p:ext uri="{BB962C8B-B14F-4D97-AF65-F5344CB8AC3E}">
        <p14:creationId xmlns:p14="http://schemas.microsoft.com/office/powerpoint/2010/main" val="194439763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8" name="TextBox 23"/>
          <p:cNvSpPr txBox="1"/>
          <p:nvPr userDrawn="1"/>
        </p:nvSpPr>
        <p:spPr>
          <a:xfrm>
            <a:off x="0" y="6727825"/>
            <a:ext cx="274638" cy="136525"/>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fld id="{3640B7FD-F9C5-4744-B69F-8E6C31017C6F}" type="slidenum">
              <a:rPr lang="en-US" altLang="en-US" sz="900" smtClean="0">
                <a:solidFill>
                  <a:schemeClr val="bg1"/>
                </a:solidFill>
              </a:rPr>
              <a:pPr algn="ctr" eaLnBrk="1" hangingPunct="1">
                <a:defRPr/>
              </a:pPr>
              <a:t>‹#›</a:t>
            </a:fld>
            <a:endParaRPr lang="en-US" altLang="en-US" sz="900" smtClean="0">
              <a:solidFill>
                <a:schemeClr val="bg1"/>
              </a:solidFill>
            </a:endParaRPr>
          </a:p>
        </p:txBody>
      </p:sp>
    </p:spTree>
    <p:extLst>
      <p:ext uri="{BB962C8B-B14F-4D97-AF65-F5344CB8AC3E}">
        <p14:creationId xmlns:p14="http://schemas.microsoft.com/office/powerpoint/2010/main" val="184157257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8" name="TextBox 23"/>
          <p:cNvSpPr txBox="1"/>
          <p:nvPr userDrawn="1"/>
        </p:nvSpPr>
        <p:spPr>
          <a:xfrm>
            <a:off x="0" y="6727825"/>
            <a:ext cx="274638" cy="136525"/>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fld id="{3640B7FD-F9C5-4744-B69F-8E6C31017C6F}" type="slidenum">
              <a:rPr lang="en-US" altLang="en-US" sz="900" smtClean="0">
                <a:solidFill>
                  <a:schemeClr val="bg1"/>
                </a:solidFill>
              </a:rPr>
              <a:pPr algn="ctr" eaLnBrk="1" hangingPunct="1">
                <a:defRPr/>
              </a:pPr>
              <a:t>‹#›</a:t>
            </a:fld>
            <a:endParaRPr lang="en-US" altLang="en-US" sz="900" smtClean="0">
              <a:solidFill>
                <a:schemeClr val="bg1"/>
              </a:solidFill>
            </a:endParaRPr>
          </a:p>
        </p:txBody>
      </p:sp>
    </p:spTree>
    <p:extLst>
      <p:ext uri="{BB962C8B-B14F-4D97-AF65-F5344CB8AC3E}">
        <p14:creationId xmlns:p14="http://schemas.microsoft.com/office/powerpoint/2010/main" val="336355759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8" name="TextBox 23"/>
          <p:cNvSpPr txBox="1"/>
          <p:nvPr userDrawn="1"/>
        </p:nvSpPr>
        <p:spPr>
          <a:xfrm>
            <a:off x="0" y="6727825"/>
            <a:ext cx="274638" cy="136525"/>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fld id="{3640B7FD-F9C5-4744-B69F-8E6C31017C6F}" type="slidenum">
              <a:rPr lang="en-US" altLang="en-US" sz="900" smtClean="0">
                <a:solidFill>
                  <a:schemeClr val="bg1"/>
                </a:solidFill>
              </a:rPr>
              <a:pPr algn="ctr" eaLnBrk="1" hangingPunct="1">
                <a:defRPr/>
              </a:pPr>
              <a:t>‹#›</a:t>
            </a:fld>
            <a:endParaRPr lang="en-US" altLang="en-US" sz="900" smtClean="0">
              <a:solidFill>
                <a:schemeClr val="bg1"/>
              </a:solidFill>
            </a:endParaRPr>
          </a:p>
        </p:txBody>
      </p:sp>
    </p:spTree>
    <p:extLst>
      <p:ext uri="{BB962C8B-B14F-4D97-AF65-F5344CB8AC3E}">
        <p14:creationId xmlns:p14="http://schemas.microsoft.com/office/powerpoint/2010/main" val="345750459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8" name="TextBox 23"/>
          <p:cNvSpPr txBox="1"/>
          <p:nvPr userDrawn="1"/>
        </p:nvSpPr>
        <p:spPr>
          <a:xfrm>
            <a:off x="0" y="6727825"/>
            <a:ext cx="274638" cy="136525"/>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fld id="{3640B7FD-F9C5-4744-B69F-8E6C31017C6F}" type="slidenum">
              <a:rPr lang="en-US" altLang="en-US" sz="900" smtClean="0">
                <a:solidFill>
                  <a:schemeClr val="bg1"/>
                </a:solidFill>
              </a:rPr>
              <a:pPr algn="ctr" eaLnBrk="1" hangingPunct="1">
                <a:defRPr/>
              </a:pPr>
              <a:t>‹#›</a:t>
            </a:fld>
            <a:endParaRPr lang="en-US" altLang="en-US" sz="900" smtClean="0">
              <a:solidFill>
                <a:schemeClr val="bg1"/>
              </a:solidFill>
            </a:endParaRPr>
          </a:p>
        </p:txBody>
      </p:sp>
    </p:spTree>
    <p:extLst>
      <p:ext uri="{BB962C8B-B14F-4D97-AF65-F5344CB8AC3E}">
        <p14:creationId xmlns:p14="http://schemas.microsoft.com/office/powerpoint/2010/main" val="46348856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8" name="TextBox 23"/>
          <p:cNvSpPr txBox="1"/>
          <p:nvPr userDrawn="1"/>
        </p:nvSpPr>
        <p:spPr>
          <a:xfrm>
            <a:off x="0" y="6727825"/>
            <a:ext cx="274638" cy="136525"/>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fld id="{3640B7FD-F9C5-4744-B69F-8E6C31017C6F}" type="slidenum">
              <a:rPr lang="en-US" altLang="en-US" sz="900" smtClean="0">
                <a:solidFill>
                  <a:schemeClr val="bg1"/>
                </a:solidFill>
              </a:rPr>
              <a:pPr algn="ctr" eaLnBrk="1" hangingPunct="1">
                <a:defRPr/>
              </a:pPr>
              <a:t>‹#›</a:t>
            </a:fld>
            <a:endParaRPr lang="en-US" altLang="en-US" sz="900" smtClean="0">
              <a:solidFill>
                <a:schemeClr val="bg1"/>
              </a:solidFill>
            </a:endParaRPr>
          </a:p>
        </p:txBody>
      </p:sp>
    </p:spTree>
    <p:extLst>
      <p:ext uri="{BB962C8B-B14F-4D97-AF65-F5344CB8AC3E}">
        <p14:creationId xmlns:p14="http://schemas.microsoft.com/office/powerpoint/2010/main" val="17535382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9192152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8" name="TextBox 23"/>
          <p:cNvSpPr txBox="1"/>
          <p:nvPr userDrawn="1"/>
        </p:nvSpPr>
        <p:spPr>
          <a:xfrm>
            <a:off x="0" y="6727825"/>
            <a:ext cx="274638" cy="136525"/>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fld id="{3640B7FD-F9C5-4744-B69F-8E6C31017C6F}" type="slidenum">
              <a:rPr lang="en-US" altLang="en-US" sz="900" smtClean="0">
                <a:solidFill>
                  <a:schemeClr val="bg1"/>
                </a:solidFill>
              </a:rPr>
              <a:pPr algn="ctr" eaLnBrk="1" hangingPunct="1">
                <a:defRPr/>
              </a:pPr>
              <a:t>‹#›</a:t>
            </a:fld>
            <a:endParaRPr lang="en-US" altLang="en-US" sz="900" smtClean="0">
              <a:solidFill>
                <a:schemeClr val="bg1"/>
              </a:solidFill>
            </a:endParaRPr>
          </a:p>
        </p:txBody>
      </p:sp>
    </p:spTree>
    <p:extLst>
      <p:ext uri="{BB962C8B-B14F-4D97-AF65-F5344CB8AC3E}">
        <p14:creationId xmlns:p14="http://schemas.microsoft.com/office/powerpoint/2010/main" val="270881066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8" name="TextBox 23"/>
          <p:cNvSpPr txBox="1"/>
          <p:nvPr userDrawn="1"/>
        </p:nvSpPr>
        <p:spPr>
          <a:xfrm>
            <a:off x="0" y="6727825"/>
            <a:ext cx="274638" cy="136525"/>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fld id="{3640B7FD-F9C5-4744-B69F-8E6C31017C6F}" type="slidenum">
              <a:rPr lang="en-US" altLang="en-US" sz="900" smtClean="0">
                <a:solidFill>
                  <a:schemeClr val="bg1"/>
                </a:solidFill>
              </a:rPr>
              <a:pPr algn="ctr" eaLnBrk="1" hangingPunct="1">
                <a:defRPr/>
              </a:pPr>
              <a:t>‹#›</a:t>
            </a:fld>
            <a:endParaRPr lang="en-US" altLang="en-US" sz="900" smtClean="0">
              <a:solidFill>
                <a:schemeClr val="bg1"/>
              </a:solidFill>
            </a:endParaRPr>
          </a:p>
        </p:txBody>
      </p:sp>
    </p:spTree>
    <p:extLst>
      <p:ext uri="{BB962C8B-B14F-4D97-AF65-F5344CB8AC3E}">
        <p14:creationId xmlns:p14="http://schemas.microsoft.com/office/powerpoint/2010/main" val="176804060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8" name="TextBox 23"/>
          <p:cNvSpPr txBox="1"/>
          <p:nvPr userDrawn="1"/>
        </p:nvSpPr>
        <p:spPr>
          <a:xfrm>
            <a:off x="0" y="6727825"/>
            <a:ext cx="274638" cy="136525"/>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fld id="{3640B7FD-F9C5-4744-B69F-8E6C31017C6F}" type="slidenum">
              <a:rPr lang="en-US" altLang="en-US" sz="900" smtClean="0">
                <a:solidFill>
                  <a:schemeClr val="bg1"/>
                </a:solidFill>
              </a:rPr>
              <a:pPr algn="ctr" eaLnBrk="1" hangingPunct="1">
                <a:defRPr/>
              </a:pPr>
              <a:t>‹#›</a:t>
            </a:fld>
            <a:endParaRPr lang="en-US" altLang="en-US" sz="900" smtClean="0">
              <a:solidFill>
                <a:schemeClr val="bg1"/>
              </a:solidFill>
            </a:endParaRPr>
          </a:p>
        </p:txBody>
      </p:sp>
    </p:spTree>
    <p:extLst>
      <p:ext uri="{BB962C8B-B14F-4D97-AF65-F5344CB8AC3E}">
        <p14:creationId xmlns:p14="http://schemas.microsoft.com/office/powerpoint/2010/main" val="162812550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8" name="TextBox 23"/>
          <p:cNvSpPr txBox="1"/>
          <p:nvPr userDrawn="1"/>
        </p:nvSpPr>
        <p:spPr>
          <a:xfrm>
            <a:off x="0" y="6727825"/>
            <a:ext cx="274638" cy="136525"/>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fld id="{3640B7FD-F9C5-4744-B69F-8E6C31017C6F}" type="slidenum">
              <a:rPr lang="en-US" altLang="en-US" sz="900" smtClean="0">
                <a:solidFill>
                  <a:schemeClr val="bg1"/>
                </a:solidFill>
              </a:rPr>
              <a:pPr algn="ctr" eaLnBrk="1" hangingPunct="1">
                <a:defRPr/>
              </a:pPr>
              <a:t>‹#›</a:t>
            </a:fld>
            <a:endParaRPr lang="en-US" altLang="en-US" sz="900" smtClean="0">
              <a:solidFill>
                <a:schemeClr val="bg1"/>
              </a:solidFill>
            </a:endParaRPr>
          </a:p>
        </p:txBody>
      </p:sp>
    </p:spTree>
    <p:extLst>
      <p:ext uri="{BB962C8B-B14F-4D97-AF65-F5344CB8AC3E}">
        <p14:creationId xmlns:p14="http://schemas.microsoft.com/office/powerpoint/2010/main" val="283029777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8" name="TextBox 23"/>
          <p:cNvSpPr txBox="1"/>
          <p:nvPr userDrawn="1"/>
        </p:nvSpPr>
        <p:spPr>
          <a:xfrm>
            <a:off x="0" y="6727825"/>
            <a:ext cx="274638" cy="136525"/>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fld id="{3640B7FD-F9C5-4744-B69F-8E6C31017C6F}" type="slidenum">
              <a:rPr lang="en-US" altLang="en-US" sz="900" smtClean="0">
                <a:solidFill>
                  <a:schemeClr val="bg1"/>
                </a:solidFill>
              </a:rPr>
              <a:pPr algn="ctr" eaLnBrk="1" hangingPunct="1">
                <a:defRPr/>
              </a:pPr>
              <a:t>‹#›</a:t>
            </a:fld>
            <a:endParaRPr lang="en-US" altLang="en-US" sz="900" smtClean="0">
              <a:solidFill>
                <a:schemeClr val="bg1"/>
              </a:solidFill>
            </a:endParaRPr>
          </a:p>
        </p:txBody>
      </p:sp>
    </p:spTree>
    <p:extLst>
      <p:ext uri="{BB962C8B-B14F-4D97-AF65-F5344CB8AC3E}">
        <p14:creationId xmlns:p14="http://schemas.microsoft.com/office/powerpoint/2010/main" val="112744095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8" name="TextBox 23"/>
          <p:cNvSpPr txBox="1"/>
          <p:nvPr userDrawn="1"/>
        </p:nvSpPr>
        <p:spPr>
          <a:xfrm>
            <a:off x="0" y="6727825"/>
            <a:ext cx="274638" cy="136525"/>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fld id="{3640B7FD-F9C5-4744-B69F-8E6C31017C6F}" type="slidenum">
              <a:rPr lang="en-US" altLang="en-US" sz="900" smtClean="0">
                <a:solidFill>
                  <a:schemeClr val="bg1"/>
                </a:solidFill>
              </a:rPr>
              <a:pPr algn="ctr" eaLnBrk="1" hangingPunct="1">
                <a:defRPr/>
              </a:pPr>
              <a:t>‹#›</a:t>
            </a:fld>
            <a:endParaRPr lang="en-US" altLang="en-US" sz="900" smtClean="0">
              <a:solidFill>
                <a:schemeClr val="bg1"/>
              </a:solidFill>
            </a:endParaRPr>
          </a:p>
        </p:txBody>
      </p:sp>
    </p:spTree>
    <p:extLst>
      <p:ext uri="{BB962C8B-B14F-4D97-AF65-F5344CB8AC3E}">
        <p14:creationId xmlns:p14="http://schemas.microsoft.com/office/powerpoint/2010/main" val="120882864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8" name="TextBox 23"/>
          <p:cNvSpPr txBox="1"/>
          <p:nvPr userDrawn="1"/>
        </p:nvSpPr>
        <p:spPr>
          <a:xfrm>
            <a:off x="0" y="6727825"/>
            <a:ext cx="274638" cy="136525"/>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fld id="{3640B7FD-F9C5-4744-B69F-8E6C31017C6F}" type="slidenum">
              <a:rPr lang="en-US" altLang="en-US" sz="900" smtClean="0">
                <a:solidFill>
                  <a:schemeClr val="bg1"/>
                </a:solidFill>
              </a:rPr>
              <a:pPr algn="ctr" eaLnBrk="1" hangingPunct="1">
                <a:defRPr/>
              </a:pPr>
              <a:t>‹#›</a:t>
            </a:fld>
            <a:endParaRPr lang="en-US" altLang="en-US" sz="900" smtClean="0">
              <a:solidFill>
                <a:schemeClr val="bg1"/>
              </a:solidFill>
            </a:endParaRPr>
          </a:p>
        </p:txBody>
      </p:sp>
    </p:spTree>
    <p:extLst>
      <p:ext uri="{BB962C8B-B14F-4D97-AF65-F5344CB8AC3E}">
        <p14:creationId xmlns:p14="http://schemas.microsoft.com/office/powerpoint/2010/main" val="333644796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8" name="TextBox 23"/>
          <p:cNvSpPr txBox="1"/>
          <p:nvPr userDrawn="1"/>
        </p:nvSpPr>
        <p:spPr>
          <a:xfrm>
            <a:off x="0" y="6727825"/>
            <a:ext cx="274638" cy="136525"/>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fld id="{3640B7FD-F9C5-4744-B69F-8E6C31017C6F}" type="slidenum">
              <a:rPr lang="en-US" altLang="en-US" sz="900" smtClean="0">
                <a:solidFill>
                  <a:schemeClr val="bg1"/>
                </a:solidFill>
              </a:rPr>
              <a:pPr algn="ctr" eaLnBrk="1" hangingPunct="1">
                <a:defRPr/>
              </a:pPr>
              <a:t>‹#›</a:t>
            </a:fld>
            <a:endParaRPr lang="en-US" altLang="en-US" sz="900" smtClean="0">
              <a:solidFill>
                <a:schemeClr val="bg1"/>
              </a:solidFill>
            </a:endParaRPr>
          </a:p>
        </p:txBody>
      </p:sp>
    </p:spTree>
    <p:extLst>
      <p:ext uri="{BB962C8B-B14F-4D97-AF65-F5344CB8AC3E}">
        <p14:creationId xmlns:p14="http://schemas.microsoft.com/office/powerpoint/2010/main" val="24408743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8" name="TextBox 23"/>
          <p:cNvSpPr txBox="1"/>
          <p:nvPr userDrawn="1"/>
        </p:nvSpPr>
        <p:spPr>
          <a:xfrm>
            <a:off x="0" y="6727825"/>
            <a:ext cx="274638" cy="136525"/>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fld id="{3640B7FD-F9C5-4744-B69F-8E6C31017C6F}" type="slidenum">
              <a:rPr lang="en-US" altLang="en-US" sz="900" smtClean="0">
                <a:solidFill>
                  <a:schemeClr val="bg1"/>
                </a:solidFill>
              </a:rPr>
              <a:pPr algn="ctr" eaLnBrk="1" hangingPunct="1">
                <a:defRPr/>
              </a:pPr>
              <a:t>‹#›</a:t>
            </a:fld>
            <a:endParaRPr lang="en-US" altLang="en-US" sz="900" smtClean="0">
              <a:solidFill>
                <a:schemeClr val="bg1"/>
              </a:solidFill>
            </a:endParaRPr>
          </a:p>
        </p:txBody>
      </p:sp>
    </p:spTree>
    <p:extLst>
      <p:ext uri="{BB962C8B-B14F-4D97-AF65-F5344CB8AC3E}">
        <p14:creationId xmlns:p14="http://schemas.microsoft.com/office/powerpoint/2010/main" val="1257087019"/>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8" name="TextBox 23"/>
          <p:cNvSpPr txBox="1"/>
          <p:nvPr userDrawn="1"/>
        </p:nvSpPr>
        <p:spPr>
          <a:xfrm>
            <a:off x="0" y="6727825"/>
            <a:ext cx="274638" cy="136525"/>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fld id="{3640B7FD-F9C5-4744-B69F-8E6C31017C6F}" type="slidenum">
              <a:rPr lang="en-US" altLang="en-US" sz="900" smtClean="0">
                <a:solidFill>
                  <a:schemeClr val="bg1"/>
                </a:solidFill>
              </a:rPr>
              <a:pPr algn="ctr" eaLnBrk="1" hangingPunct="1">
                <a:defRPr/>
              </a:pPr>
              <a:t>‹#›</a:t>
            </a:fld>
            <a:endParaRPr lang="en-US" altLang="en-US" sz="900" smtClean="0">
              <a:solidFill>
                <a:schemeClr val="bg1"/>
              </a:solidFill>
            </a:endParaRPr>
          </a:p>
        </p:txBody>
      </p:sp>
    </p:spTree>
    <p:extLst>
      <p:ext uri="{BB962C8B-B14F-4D97-AF65-F5344CB8AC3E}">
        <p14:creationId xmlns:p14="http://schemas.microsoft.com/office/powerpoint/2010/main" val="15610320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1487" y="1825625"/>
            <a:ext cx="2900363"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1825625"/>
            <a:ext cx="2900363"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925009" y="5481241"/>
            <a:ext cx="2057400" cy="365125"/>
          </a:xfrm>
          <a:prstGeom prst="rect">
            <a:avLst/>
          </a:prstGeom>
        </p:spPr>
        <p:txBody>
          <a:bodyPr/>
          <a:lstStyle/>
          <a:p>
            <a:fld id="{95726AC2-3F65-406B-9AF8-A2A679099D79}" type="datetimeFigureOut">
              <a:rPr lang="en-US" smtClean="0"/>
              <a:t>4/13/2018</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D614CFF-265C-412D-A64A-DAB2042D9759}" type="slidenum">
              <a:rPr lang="en-US" smtClean="0"/>
              <a:t>‹#›</a:t>
            </a:fld>
            <a:endParaRPr lang="en-US"/>
          </a:p>
        </p:txBody>
      </p:sp>
    </p:spTree>
    <p:extLst>
      <p:ext uri="{BB962C8B-B14F-4D97-AF65-F5344CB8AC3E}">
        <p14:creationId xmlns:p14="http://schemas.microsoft.com/office/powerpoint/2010/main" val="12647957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8" name="TextBox 23"/>
          <p:cNvSpPr txBox="1"/>
          <p:nvPr userDrawn="1"/>
        </p:nvSpPr>
        <p:spPr>
          <a:xfrm>
            <a:off x="0" y="6727825"/>
            <a:ext cx="274638" cy="136525"/>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fld id="{3640B7FD-F9C5-4744-B69F-8E6C31017C6F}" type="slidenum">
              <a:rPr lang="en-US" altLang="en-US" sz="900" smtClean="0">
                <a:solidFill>
                  <a:schemeClr val="bg1"/>
                </a:solidFill>
              </a:rPr>
              <a:pPr algn="ctr" eaLnBrk="1" hangingPunct="1">
                <a:defRPr/>
              </a:pPr>
              <a:t>‹#›</a:t>
            </a:fld>
            <a:endParaRPr lang="en-US" altLang="en-US" sz="900" smtClean="0">
              <a:solidFill>
                <a:schemeClr val="bg1"/>
              </a:solidFill>
            </a:endParaRPr>
          </a:p>
        </p:txBody>
      </p:sp>
    </p:spTree>
    <p:extLst>
      <p:ext uri="{BB962C8B-B14F-4D97-AF65-F5344CB8AC3E}">
        <p14:creationId xmlns:p14="http://schemas.microsoft.com/office/powerpoint/2010/main" val="144697489"/>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
        <p:nvSpPr>
          <p:cNvPr id="8" name="TextBox 23"/>
          <p:cNvSpPr txBox="1"/>
          <p:nvPr userDrawn="1"/>
        </p:nvSpPr>
        <p:spPr>
          <a:xfrm>
            <a:off x="0" y="6727825"/>
            <a:ext cx="274638" cy="136525"/>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fld id="{3640B7FD-F9C5-4744-B69F-8E6C31017C6F}" type="slidenum">
              <a:rPr lang="en-US" altLang="en-US" sz="900" smtClean="0">
                <a:solidFill>
                  <a:schemeClr val="bg1"/>
                </a:solidFill>
              </a:rPr>
              <a:pPr algn="ctr" eaLnBrk="1" hangingPunct="1">
                <a:defRPr/>
              </a:pPr>
              <a:t>‹#›</a:t>
            </a:fld>
            <a:endParaRPr lang="en-US" altLang="en-US" sz="900" smtClean="0">
              <a:solidFill>
                <a:schemeClr val="bg1"/>
              </a:solidFill>
            </a:endParaRPr>
          </a:p>
        </p:txBody>
      </p:sp>
    </p:spTree>
    <p:extLst>
      <p:ext uri="{BB962C8B-B14F-4D97-AF65-F5344CB8AC3E}">
        <p14:creationId xmlns:p14="http://schemas.microsoft.com/office/powerpoint/2010/main" val="3420853767"/>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
        <p:nvSpPr>
          <p:cNvPr id="8" name="TextBox 23"/>
          <p:cNvSpPr txBox="1"/>
          <p:nvPr userDrawn="1"/>
        </p:nvSpPr>
        <p:spPr>
          <a:xfrm>
            <a:off x="0" y="6727825"/>
            <a:ext cx="274638" cy="136525"/>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fld id="{3640B7FD-F9C5-4744-B69F-8E6C31017C6F}" type="slidenum">
              <a:rPr lang="en-US" altLang="en-US" sz="900" smtClean="0">
                <a:solidFill>
                  <a:schemeClr val="bg1"/>
                </a:solidFill>
              </a:rPr>
              <a:pPr algn="ctr" eaLnBrk="1" hangingPunct="1">
                <a:defRPr/>
              </a:pPr>
              <a:t>‹#›</a:t>
            </a:fld>
            <a:endParaRPr lang="en-US" altLang="en-US" sz="900" smtClean="0">
              <a:solidFill>
                <a:schemeClr val="bg1"/>
              </a:solidFill>
            </a:endParaRPr>
          </a:p>
        </p:txBody>
      </p:sp>
    </p:spTree>
    <p:extLst>
      <p:ext uri="{BB962C8B-B14F-4D97-AF65-F5344CB8AC3E}">
        <p14:creationId xmlns:p14="http://schemas.microsoft.com/office/powerpoint/2010/main" val="2865830668"/>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
        <p:nvSpPr>
          <p:cNvPr id="8" name="TextBox 23"/>
          <p:cNvSpPr txBox="1"/>
          <p:nvPr userDrawn="1"/>
        </p:nvSpPr>
        <p:spPr>
          <a:xfrm>
            <a:off x="0" y="6727825"/>
            <a:ext cx="274638" cy="136525"/>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fld id="{3640B7FD-F9C5-4744-B69F-8E6C31017C6F}" type="slidenum">
              <a:rPr lang="en-US" altLang="en-US" sz="900" smtClean="0">
                <a:solidFill>
                  <a:schemeClr val="bg1"/>
                </a:solidFill>
              </a:rPr>
              <a:pPr algn="ctr" eaLnBrk="1" hangingPunct="1">
                <a:defRPr/>
              </a:pPr>
              <a:t>‹#›</a:t>
            </a:fld>
            <a:endParaRPr lang="en-US" altLang="en-US" sz="900" smtClean="0">
              <a:solidFill>
                <a:schemeClr val="bg1"/>
              </a:solidFill>
            </a:endParaRPr>
          </a:p>
        </p:txBody>
      </p:sp>
    </p:spTree>
    <p:extLst>
      <p:ext uri="{BB962C8B-B14F-4D97-AF65-F5344CB8AC3E}">
        <p14:creationId xmlns:p14="http://schemas.microsoft.com/office/powerpoint/2010/main" val="2951317268"/>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
        <p:nvSpPr>
          <p:cNvPr id="8" name="TextBox 23"/>
          <p:cNvSpPr txBox="1"/>
          <p:nvPr userDrawn="1"/>
        </p:nvSpPr>
        <p:spPr>
          <a:xfrm>
            <a:off x="0" y="6727825"/>
            <a:ext cx="274638" cy="136525"/>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fld id="{3640B7FD-F9C5-4744-B69F-8E6C31017C6F}" type="slidenum">
              <a:rPr lang="en-US" altLang="en-US" sz="900" smtClean="0">
                <a:solidFill>
                  <a:schemeClr val="bg1"/>
                </a:solidFill>
              </a:rPr>
              <a:pPr algn="ctr" eaLnBrk="1" hangingPunct="1">
                <a:defRPr/>
              </a:pPr>
              <a:t>‹#›</a:t>
            </a:fld>
            <a:endParaRPr lang="en-US" altLang="en-US" sz="900" smtClean="0">
              <a:solidFill>
                <a:schemeClr val="bg1"/>
              </a:solidFill>
            </a:endParaRPr>
          </a:p>
        </p:txBody>
      </p:sp>
    </p:spTree>
    <p:extLst>
      <p:ext uri="{BB962C8B-B14F-4D97-AF65-F5344CB8AC3E}">
        <p14:creationId xmlns:p14="http://schemas.microsoft.com/office/powerpoint/2010/main" val="520038959"/>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5_Title and Content">
    <p:spTree>
      <p:nvGrpSpPr>
        <p:cNvPr id="1" name=""/>
        <p:cNvGrpSpPr/>
        <p:nvPr/>
      </p:nvGrpSpPr>
      <p:grpSpPr>
        <a:xfrm>
          <a:off x="0" y="0"/>
          <a:ext cx="0" cy="0"/>
          <a:chOff x="0" y="0"/>
          <a:chExt cx="0" cy="0"/>
        </a:xfrm>
      </p:grpSpPr>
      <p:sp>
        <p:nvSpPr>
          <p:cNvPr id="8" name="TextBox 23"/>
          <p:cNvSpPr txBox="1"/>
          <p:nvPr userDrawn="1"/>
        </p:nvSpPr>
        <p:spPr>
          <a:xfrm>
            <a:off x="0" y="6727825"/>
            <a:ext cx="274638" cy="136525"/>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fld id="{3640B7FD-F9C5-4744-B69F-8E6C31017C6F}" type="slidenum">
              <a:rPr lang="en-US" altLang="en-US" sz="900" smtClean="0">
                <a:solidFill>
                  <a:schemeClr val="bg1"/>
                </a:solidFill>
              </a:rPr>
              <a:pPr algn="ctr" eaLnBrk="1" hangingPunct="1">
                <a:defRPr/>
              </a:pPr>
              <a:t>‹#›</a:t>
            </a:fld>
            <a:endParaRPr lang="en-US" altLang="en-US" sz="900" smtClean="0">
              <a:solidFill>
                <a:schemeClr val="bg1"/>
              </a:solidFill>
            </a:endParaRPr>
          </a:p>
        </p:txBody>
      </p:sp>
    </p:spTree>
    <p:extLst>
      <p:ext uri="{BB962C8B-B14F-4D97-AF65-F5344CB8AC3E}">
        <p14:creationId xmlns:p14="http://schemas.microsoft.com/office/powerpoint/2010/main" val="378843195"/>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6_Title and Content">
    <p:spTree>
      <p:nvGrpSpPr>
        <p:cNvPr id="1" name=""/>
        <p:cNvGrpSpPr/>
        <p:nvPr/>
      </p:nvGrpSpPr>
      <p:grpSpPr>
        <a:xfrm>
          <a:off x="0" y="0"/>
          <a:ext cx="0" cy="0"/>
          <a:chOff x="0" y="0"/>
          <a:chExt cx="0" cy="0"/>
        </a:xfrm>
      </p:grpSpPr>
      <p:sp>
        <p:nvSpPr>
          <p:cNvPr id="8" name="TextBox 23"/>
          <p:cNvSpPr txBox="1"/>
          <p:nvPr userDrawn="1"/>
        </p:nvSpPr>
        <p:spPr>
          <a:xfrm>
            <a:off x="0" y="6727825"/>
            <a:ext cx="274638" cy="136525"/>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fld id="{3640B7FD-F9C5-4744-B69F-8E6C31017C6F}" type="slidenum">
              <a:rPr lang="en-US" altLang="en-US" sz="900" smtClean="0">
                <a:solidFill>
                  <a:schemeClr val="bg1"/>
                </a:solidFill>
              </a:rPr>
              <a:pPr algn="ctr" eaLnBrk="1" hangingPunct="1">
                <a:defRPr/>
              </a:pPr>
              <a:t>‹#›</a:t>
            </a:fld>
            <a:endParaRPr lang="en-US" altLang="en-US" sz="900" smtClean="0">
              <a:solidFill>
                <a:schemeClr val="bg1"/>
              </a:solidFill>
            </a:endParaRPr>
          </a:p>
        </p:txBody>
      </p:sp>
    </p:spTree>
    <p:extLst>
      <p:ext uri="{BB962C8B-B14F-4D97-AF65-F5344CB8AC3E}">
        <p14:creationId xmlns:p14="http://schemas.microsoft.com/office/powerpoint/2010/main" val="397817059"/>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7_Title and Content">
    <p:spTree>
      <p:nvGrpSpPr>
        <p:cNvPr id="1" name=""/>
        <p:cNvGrpSpPr/>
        <p:nvPr/>
      </p:nvGrpSpPr>
      <p:grpSpPr>
        <a:xfrm>
          <a:off x="0" y="0"/>
          <a:ext cx="0" cy="0"/>
          <a:chOff x="0" y="0"/>
          <a:chExt cx="0" cy="0"/>
        </a:xfrm>
      </p:grpSpPr>
      <p:sp>
        <p:nvSpPr>
          <p:cNvPr id="8" name="TextBox 23"/>
          <p:cNvSpPr txBox="1"/>
          <p:nvPr userDrawn="1"/>
        </p:nvSpPr>
        <p:spPr>
          <a:xfrm>
            <a:off x="0" y="6727825"/>
            <a:ext cx="274638" cy="136525"/>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fld id="{3640B7FD-F9C5-4744-B69F-8E6C31017C6F}" type="slidenum">
              <a:rPr lang="en-US" altLang="en-US" sz="900" smtClean="0">
                <a:solidFill>
                  <a:schemeClr val="bg1"/>
                </a:solidFill>
              </a:rPr>
              <a:pPr algn="ctr" eaLnBrk="1" hangingPunct="1">
                <a:defRPr/>
              </a:pPr>
              <a:t>‹#›</a:t>
            </a:fld>
            <a:endParaRPr lang="en-US" altLang="en-US" sz="900" smtClean="0">
              <a:solidFill>
                <a:schemeClr val="bg1"/>
              </a:solidFill>
            </a:endParaRPr>
          </a:p>
        </p:txBody>
      </p:sp>
    </p:spTree>
    <p:extLst>
      <p:ext uri="{BB962C8B-B14F-4D97-AF65-F5344CB8AC3E}">
        <p14:creationId xmlns:p14="http://schemas.microsoft.com/office/powerpoint/2010/main" val="2043102349"/>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8_Title and Content">
    <p:spTree>
      <p:nvGrpSpPr>
        <p:cNvPr id="1" name=""/>
        <p:cNvGrpSpPr/>
        <p:nvPr/>
      </p:nvGrpSpPr>
      <p:grpSpPr>
        <a:xfrm>
          <a:off x="0" y="0"/>
          <a:ext cx="0" cy="0"/>
          <a:chOff x="0" y="0"/>
          <a:chExt cx="0" cy="0"/>
        </a:xfrm>
      </p:grpSpPr>
      <p:sp>
        <p:nvSpPr>
          <p:cNvPr id="8" name="TextBox 23"/>
          <p:cNvSpPr txBox="1"/>
          <p:nvPr userDrawn="1"/>
        </p:nvSpPr>
        <p:spPr>
          <a:xfrm>
            <a:off x="0" y="6727825"/>
            <a:ext cx="274638" cy="136525"/>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fld id="{3640B7FD-F9C5-4744-B69F-8E6C31017C6F}" type="slidenum">
              <a:rPr lang="en-US" altLang="en-US" sz="900" smtClean="0">
                <a:solidFill>
                  <a:schemeClr val="bg1"/>
                </a:solidFill>
              </a:rPr>
              <a:pPr algn="ctr" eaLnBrk="1" hangingPunct="1">
                <a:defRPr/>
              </a:pPr>
              <a:t>‹#›</a:t>
            </a:fld>
            <a:endParaRPr lang="en-US" altLang="en-US" sz="900" smtClean="0">
              <a:solidFill>
                <a:schemeClr val="bg1"/>
              </a:solidFill>
            </a:endParaRPr>
          </a:p>
        </p:txBody>
      </p:sp>
    </p:spTree>
    <p:extLst>
      <p:ext uri="{BB962C8B-B14F-4D97-AF65-F5344CB8AC3E}">
        <p14:creationId xmlns:p14="http://schemas.microsoft.com/office/powerpoint/2010/main" val="435793359"/>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9_Title and Content">
    <p:spTree>
      <p:nvGrpSpPr>
        <p:cNvPr id="1" name=""/>
        <p:cNvGrpSpPr/>
        <p:nvPr/>
      </p:nvGrpSpPr>
      <p:grpSpPr>
        <a:xfrm>
          <a:off x="0" y="0"/>
          <a:ext cx="0" cy="0"/>
          <a:chOff x="0" y="0"/>
          <a:chExt cx="0" cy="0"/>
        </a:xfrm>
      </p:grpSpPr>
      <p:sp>
        <p:nvSpPr>
          <p:cNvPr id="8" name="TextBox 23"/>
          <p:cNvSpPr txBox="1"/>
          <p:nvPr userDrawn="1"/>
        </p:nvSpPr>
        <p:spPr>
          <a:xfrm>
            <a:off x="0" y="6727825"/>
            <a:ext cx="274638" cy="136525"/>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fld id="{3640B7FD-F9C5-4744-B69F-8E6C31017C6F}" type="slidenum">
              <a:rPr lang="en-US" altLang="en-US" sz="900" smtClean="0">
                <a:solidFill>
                  <a:schemeClr val="bg1"/>
                </a:solidFill>
              </a:rPr>
              <a:pPr algn="ctr" eaLnBrk="1" hangingPunct="1">
                <a:defRPr/>
              </a:pPr>
              <a:t>‹#›</a:t>
            </a:fld>
            <a:endParaRPr lang="en-US" altLang="en-US" sz="900" smtClean="0">
              <a:solidFill>
                <a:schemeClr val="bg1"/>
              </a:solidFill>
            </a:endParaRPr>
          </a:p>
        </p:txBody>
      </p:sp>
    </p:spTree>
    <p:extLst>
      <p:ext uri="{BB962C8B-B14F-4D97-AF65-F5344CB8AC3E}">
        <p14:creationId xmlns:p14="http://schemas.microsoft.com/office/powerpoint/2010/main" val="318113184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925009" y="5481241"/>
            <a:ext cx="2057400" cy="365125"/>
          </a:xfrm>
          <a:prstGeom prst="rect">
            <a:avLst/>
          </a:prstGeom>
        </p:spPr>
        <p:txBody>
          <a:bodyPr/>
          <a:lstStyle/>
          <a:p>
            <a:fld id="{95726AC2-3F65-406B-9AF8-A2A679099D79}" type="datetimeFigureOut">
              <a:rPr lang="en-US" smtClean="0"/>
              <a:t>4/13/2018</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5D614CFF-265C-412D-A64A-DAB2042D9759}" type="slidenum">
              <a:rPr lang="en-US" smtClean="0"/>
              <a:t>‹#›</a:t>
            </a:fld>
            <a:endParaRPr lang="en-US"/>
          </a:p>
        </p:txBody>
      </p:sp>
    </p:spTree>
    <p:extLst>
      <p:ext uri="{BB962C8B-B14F-4D97-AF65-F5344CB8AC3E}">
        <p14:creationId xmlns:p14="http://schemas.microsoft.com/office/powerpoint/2010/main" val="34994853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40_Title and Content">
    <p:spTree>
      <p:nvGrpSpPr>
        <p:cNvPr id="1" name=""/>
        <p:cNvGrpSpPr/>
        <p:nvPr/>
      </p:nvGrpSpPr>
      <p:grpSpPr>
        <a:xfrm>
          <a:off x="0" y="0"/>
          <a:ext cx="0" cy="0"/>
          <a:chOff x="0" y="0"/>
          <a:chExt cx="0" cy="0"/>
        </a:xfrm>
      </p:grpSpPr>
      <p:sp>
        <p:nvSpPr>
          <p:cNvPr id="8" name="TextBox 23"/>
          <p:cNvSpPr txBox="1"/>
          <p:nvPr userDrawn="1"/>
        </p:nvSpPr>
        <p:spPr>
          <a:xfrm>
            <a:off x="0" y="6727825"/>
            <a:ext cx="274638" cy="136525"/>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fld id="{3640B7FD-F9C5-4744-B69F-8E6C31017C6F}" type="slidenum">
              <a:rPr lang="en-US" altLang="en-US" sz="900" smtClean="0">
                <a:solidFill>
                  <a:schemeClr val="bg1"/>
                </a:solidFill>
              </a:rPr>
              <a:pPr algn="ctr" eaLnBrk="1" hangingPunct="1">
                <a:defRPr/>
              </a:pPr>
              <a:t>‹#›</a:t>
            </a:fld>
            <a:endParaRPr lang="en-US" altLang="en-US" sz="900" smtClean="0">
              <a:solidFill>
                <a:schemeClr val="bg1"/>
              </a:solidFill>
            </a:endParaRPr>
          </a:p>
        </p:txBody>
      </p:sp>
    </p:spTree>
    <p:extLst>
      <p:ext uri="{BB962C8B-B14F-4D97-AF65-F5344CB8AC3E}">
        <p14:creationId xmlns:p14="http://schemas.microsoft.com/office/powerpoint/2010/main" val="4011711134"/>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1_Title and Content">
    <p:spTree>
      <p:nvGrpSpPr>
        <p:cNvPr id="1" name=""/>
        <p:cNvGrpSpPr/>
        <p:nvPr/>
      </p:nvGrpSpPr>
      <p:grpSpPr>
        <a:xfrm>
          <a:off x="0" y="0"/>
          <a:ext cx="0" cy="0"/>
          <a:chOff x="0" y="0"/>
          <a:chExt cx="0" cy="0"/>
        </a:xfrm>
      </p:grpSpPr>
      <p:sp>
        <p:nvSpPr>
          <p:cNvPr id="8" name="TextBox 23"/>
          <p:cNvSpPr txBox="1"/>
          <p:nvPr userDrawn="1"/>
        </p:nvSpPr>
        <p:spPr>
          <a:xfrm>
            <a:off x="0" y="6727825"/>
            <a:ext cx="274638" cy="136525"/>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fld id="{3640B7FD-F9C5-4744-B69F-8E6C31017C6F}" type="slidenum">
              <a:rPr lang="en-US" altLang="en-US" sz="900" smtClean="0">
                <a:solidFill>
                  <a:schemeClr val="bg1"/>
                </a:solidFill>
              </a:rPr>
              <a:pPr algn="ctr" eaLnBrk="1" hangingPunct="1">
                <a:defRPr/>
              </a:pPr>
              <a:t>‹#›</a:t>
            </a:fld>
            <a:endParaRPr lang="en-US" altLang="en-US" sz="900" smtClean="0">
              <a:solidFill>
                <a:schemeClr val="bg1"/>
              </a:solidFill>
            </a:endParaRPr>
          </a:p>
        </p:txBody>
      </p:sp>
    </p:spTree>
    <p:extLst>
      <p:ext uri="{BB962C8B-B14F-4D97-AF65-F5344CB8AC3E}">
        <p14:creationId xmlns:p14="http://schemas.microsoft.com/office/powerpoint/2010/main" val="1662938333"/>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42_Title and Content">
    <p:spTree>
      <p:nvGrpSpPr>
        <p:cNvPr id="1" name=""/>
        <p:cNvGrpSpPr/>
        <p:nvPr/>
      </p:nvGrpSpPr>
      <p:grpSpPr>
        <a:xfrm>
          <a:off x="0" y="0"/>
          <a:ext cx="0" cy="0"/>
          <a:chOff x="0" y="0"/>
          <a:chExt cx="0" cy="0"/>
        </a:xfrm>
      </p:grpSpPr>
      <p:sp>
        <p:nvSpPr>
          <p:cNvPr id="8" name="TextBox 23"/>
          <p:cNvSpPr txBox="1"/>
          <p:nvPr userDrawn="1"/>
        </p:nvSpPr>
        <p:spPr>
          <a:xfrm>
            <a:off x="0" y="6727825"/>
            <a:ext cx="274638" cy="136525"/>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fld id="{3640B7FD-F9C5-4744-B69F-8E6C31017C6F}" type="slidenum">
              <a:rPr lang="en-US" altLang="en-US" sz="900" smtClean="0">
                <a:solidFill>
                  <a:schemeClr val="bg1"/>
                </a:solidFill>
              </a:rPr>
              <a:pPr algn="ctr" eaLnBrk="1" hangingPunct="1">
                <a:defRPr/>
              </a:pPr>
              <a:t>‹#›</a:t>
            </a:fld>
            <a:endParaRPr lang="en-US" altLang="en-US" sz="900" smtClean="0">
              <a:solidFill>
                <a:schemeClr val="bg1"/>
              </a:solidFill>
            </a:endParaRPr>
          </a:p>
        </p:txBody>
      </p:sp>
    </p:spTree>
    <p:extLst>
      <p:ext uri="{BB962C8B-B14F-4D97-AF65-F5344CB8AC3E}">
        <p14:creationId xmlns:p14="http://schemas.microsoft.com/office/powerpoint/2010/main" val="901036880"/>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43_Title and Content">
    <p:spTree>
      <p:nvGrpSpPr>
        <p:cNvPr id="1" name=""/>
        <p:cNvGrpSpPr/>
        <p:nvPr/>
      </p:nvGrpSpPr>
      <p:grpSpPr>
        <a:xfrm>
          <a:off x="0" y="0"/>
          <a:ext cx="0" cy="0"/>
          <a:chOff x="0" y="0"/>
          <a:chExt cx="0" cy="0"/>
        </a:xfrm>
      </p:grpSpPr>
      <p:sp>
        <p:nvSpPr>
          <p:cNvPr id="8" name="TextBox 23"/>
          <p:cNvSpPr txBox="1"/>
          <p:nvPr userDrawn="1"/>
        </p:nvSpPr>
        <p:spPr>
          <a:xfrm>
            <a:off x="0" y="6727825"/>
            <a:ext cx="274638" cy="136525"/>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fld id="{3640B7FD-F9C5-4744-B69F-8E6C31017C6F}" type="slidenum">
              <a:rPr lang="en-US" altLang="en-US" sz="900" smtClean="0">
                <a:solidFill>
                  <a:schemeClr val="bg1"/>
                </a:solidFill>
              </a:rPr>
              <a:pPr algn="ctr" eaLnBrk="1" hangingPunct="1">
                <a:defRPr/>
              </a:pPr>
              <a:t>‹#›</a:t>
            </a:fld>
            <a:endParaRPr lang="en-US" altLang="en-US" sz="900" smtClean="0">
              <a:solidFill>
                <a:schemeClr val="bg1"/>
              </a:solidFill>
            </a:endParaRPr>
          </a:p>
        </p:txBody>
      </p:sp>
    </p:spTree>
    <p:extLst>
      <p:ext uri="{BB962C8B-B14F-4D97-AF65-F5344CB8AC3E}">
        <p14:creationId xmlns:p14="http://schemas.microsoft.com/office/powerpoint/2010/main" val="442975105"/>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4_Title and Content">
    <p:spTree>
      <p:nvGrpSpPr>
        <p:cNvPr id="1" name=""/>
        <p:cNvGrpSpPr/>
        <p:nvPr/>
      </p:nvGrpSpPr>
      <p:grpSpPr>
        <a:xfrm>
          <a:off x="0" y="0"/>
          <a:ext cx="0" cy="0"/>
          <a:chOff x="0" y="0"/>
          <a:chExt cx="0" cy="0"/>
        </a:xfrm>
      </p:grpSpPr>
      <p:sp>
        <p:nvSpPr>
          <p:cNvPr id="8" name="TextBox 23"/>
          <p:cNvSpPr txBox="1"/>
          <p:nvPr userDrawn="1"/>
        </p:nvSpPr>
        <p:spPr>
          <a:xfrm>
            <a:off x="0" y="6727825"/>
            <a:ext cx="274638" cy="136525"/>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fld id="{3640B7FD-F9C5-4744-B69F-8E6C31017C6F}" type="slidenum">
              <a:rPr lang="en-US" altLang="en-US" sz="900" smtClean="0">
                <a:solidFill>
                  <a:schemeClr val="bg1"/>
                </a:solidFill>
              </a:rPr>
              <a:pPr algn="ctr" eaLnBrk="1" hangingPunct="1">
                <a:defRPr/>
              </a:pPr>
              <a:t>‹#›</a:t>
            </a:fld>
            <a:endParaRPr lang="en-US" altLang="en-US" sz="900" smtClean="0">
              <a:solidFill>
                <a:schemeClr val="bg1"/>
              </a:solidFill>
            </a:endParaRPr>
          </a:p>
        </p:txBody>
      </p:sp>
    </p:spTree>
    <p:extLst>
      <p:ext uri="{BB962C8B-B14F-4D97-AF65-F5344CB8AC3E}">
        <p14:creationId xmlns:p14="http://schemas.microsoft.com/office/powerpoint/2010/main" val="423043594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5_Title and Content">
    <p:spTree>
      <p:nvGrpSpPr>
        <p:cNvPr id="1" name=""/>
        <p:cNvGrpSpPr/>
        <p:nvPr/>
      </p:nvGrpSpPr>
      <p:grpSpPr>
        <a:xfrm>
          <a:off x="0" y="0"/>
          <a:ext cx="0" cy="0"/>
          <a:chOff x="0" y="0"/>
          <a:chExt cx="0" cy="0"/>
        </a:xfrm>
      </p:grpSpPr>
      <p:sp>
        <p:nvSpPr>
          <p:cNvPr id="8" name="TextBox 23"/>
          <p:cNvSpPr txBox="1"/>
          <p:nvPr userDrawn="1"/>
        </p:nvSpPr>
        <p:spPr>
          <a:xfrm>
            <a:off x="0" y="6727825"/>
            <a:ext cx="274638" cy="136525"/>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fld id="{3640B7FD-F9C5-4744-B69F-8E6C31017C6F}" type="slidenum">
              <a:rPr lang="en-US" altLang="en-US" sz="900" smtClean="0">
                <a:solidFill>
                  <a:schemeClr val="bg1"/>
                </a:solidFill>
              </a:rPr>
              <a:pPr algn="ctr" eaLnBrk="1" hangingPunct="1">
                <a:defRPr/>
              </a:pPr>
              <a:t>‹#›</a:t>
            </a:fld>
            <a:endParaRPr lang="en-US" altLang="en-US" sz="900" smtClean="0">
              <a:solidFill>
                <a:schemeClr val="bg1"/>
              </a:solidFill>
            </a:endParaRPr>
          </a:p>
        </p:txBody>
      </p:sp>
    </p:spTree>
    <p:extLst>
      <p:ext uri="{BB962C8B-B14F-4D97-AF65-F5344CB8AC3E}">
        <p14:creationId xmlns:p14="http://schemas.microsoft.com/office/powerpoint/2010/main" val="3947319696"/>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6_Title and Content">
    <p:spTree>
      <p:nvGrpSpPr>
        <p:cNvPr id="1" name=""/>
        <p:cNvGrpSpPr/>
        <p:nvPr/>
      </p:nvGrpSpPr>
      <p:grpSpPr>
        <a:xfrm>
          <a:off x="0" y="0"/>
          <a:ext cx="0" cy="0"/>
          <a:chOff x="0" y="0"/>
          <a:chExt cx="0" cy="0"/>
        </a:xfrm>
      </p:grpSpPr>
      <p:sp>
        <p:nvSpPr>
          <p:cNvPr id="8" name="TextBox 23"/>
          <p:cNvSpPr txBox="1"/>
          <p:nvPr userDrawn="1"/>
        </p:nvSpPr>
        <p:spPr>
          <a:xfrm>
            <a:off x="0" y="6727825"/>
            <a:ext cx="274638" cy="136525"/>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fld id="{3640B7FD-F9C5-4744-B69F-8E6C31017C6F}" type="slidenum">
              <a:rPr lang="en-US" altLang="en-US" sz="900" smtClean="0">
                <a:solidFill>
                  <a:schemeClr val="bg1"/>
                </a:solidFill>
              </a:rPr>
              <a:pPr algn="ctr" eaLnBrk="1" hangingPunct="1">
                <a:defRPr/>
              </a:pPr>
              <a:t>‹#›</a:t>
            </a:fld>
            <a:endParaRPr lang="en-US" altLang="en-US" sz="900" smtClean="0">
              <a:solidFill>
                <a:schemeClr val="bg1"/>
              </a:solidFill>
            </a:endParaRPr>
          </a:p>
        </p:txBody>
      </p:sp>
    </p:spTree>
    <p:extLst>
      <p:ext uri="{BB962C8B-B14F-4D97-AF65-F5344CB8AC3E}">
        <p14:creationId xmlns:p14="http://schemas.microsoft.com/office/powerpoint/2010/main" val="4244257232"/>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7_Title and Content">
    <p:spTree>
      <p:nvGrpSpPr>
        <p:cNvPr id="1" name=""/>
        <p:cNvGrpSpPr/>
        <p:nvPr/>
      </p:nvGrpSpPr>
      <p:grpSpPr>
        <a:xfrm>
          <a:off x="0" y="0"/>
          <a:ext cx="0" cy="0"/>
          <a:chOff x="0" y="0"/>
          <a:chExt cx="0" cy="0"/>
        </a:xfrm>
      </p:grpSpPr>
      <p:sp>
        <p:nvSpPr>
          <p:cNvPr id="8" name="TextBox 23"/>
          <p:cNvSpPr txBox="1"/>
          <p:nvPr userDrawn="1"/>
        </p:nvSpPr>
        <p:spPr>
          <a:xfrm>
            <a:off x="0" y="6727825"/>
            <a:ext cx="274638" cy="136525"/>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fld id="{3640B7FD-F9C5-4744-B69F-8E6C31017C6F}" type="slidenum">
              <a:rPr lang="en-US" altLang="en-US" sz="900" smtClean="0">
                <a:solidFill>
                  <a:schemeClr val="bg1"/>
                </a:solidFill>
              </a:rPr>
              <a:pPr algn="ctr" eaLnBrk="1" hangingPunct="1">
                <a:defRPr/>
              </a:pPr>
              <a:t>‹#›</a:t>
            </a:fld>
            <a:endParaRPr lang="en-US" altLang="en-US" sz="900" smtClean="0">
              <a:solidFill>
                <a:schemeClr val="bg1"/>
              </a:solidFill>
            </a:endParaRPr>
          </a:p>
        </p:txBody>
      </p:sp>
    </p:spTree>
    <p:extLst>
      <p:ext uri="{BB962C8B-B14F-4D97-AF65-F5344CB8AC3E}">
        <p14:creationId xmlns:p14="http://schemas.microsoft.com/office/powerpoint/2010/main" val="1847572385"/>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48_Title and Content">
    <p:spTree>
      <p:nvGrpSpPr>
        <p:cNvPr id="1" name=""/>
        <p:cNvGrpSpPr/>
        <p:nvPr/>
      </p:nvGrpSpPr>
      <p:grpSpPr>
        <a:xfrm>
          <a:off x="0" y="0"/>
          <a:ext cx="0" cy="0"/>
          <a:chOff x="0" y="0"/>
          <a:chExt cx="0" cy="0"/>
        </a:xfrm>
      </p:grpSpPr>
      <p:sp>
        <p:nvSpPr>
          <p:cNvPr id="8" name="TextBox 23"/>
          <p:cNvSpPr txBox="1"/>
          <p:nvPr userDrawn="1"/>
        </p:nvSpPr>
        <p:spPr>
          <a:xfrm>
            <a:off x="0" y="6727825"/>
            <a:ext cx="274638" cy="136525"/>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fld id="{3640B7FD-F9C5-4744-B69F-8E6C31017C6F}" type="slidenum">
              <a:rPr lang="en-US" altLang="en-US" sz="900" smtClean="0">
                <a:solidFill>
                  <a:schemeClr val="bg1"/>
                </a:solidFill>
              </a:rPr>
              <a:pPr algn="ctr" eaLnBrk="1" hangingPunct="1">
                <a:defRPr/>
              </a:pPr>
              <a:t>‹#›</a:t>
            </a:fld>
            <a:endParaRPr lang="en-US" altLang="en-US" sz="900" smtClean="0">
              <a:solidFill>
                <a:schemeClr val="bg1"/>
              </a:solidFill>
            </a:endParaRPr>
          </a:p>
        </p:txBody>
      </p:sp>
    </p:spTree>
    <p:extLst>
      <p:ext uri="{BB962C8B-B14F-4D97-AF65-F5344CB8AC3E}">
        <p14:creationId xmlns:p14="http://schemas.microsoft.com/office/powerpoint/2010/main" val="3856459902"/>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49_Title and Content">
    <p:spTree>
      <p:nvGrpSpPr>
        <p:cNvPr id="1" name=""/>
        <p:cNvGrpSpPr/>
        <p:nvPr/>
      </p:nvGrpSpPr>
      <p:grpSpPr>
        <a:xfrm>
          <a:off x="0" y="0"/>
          <a:ext cx="0" cy="0"/>
          <a:chOff x="0" y="0"/>
          <a:chExt cx="0" cy="0"/>
        </a:xfrm>
      </p:grpSpPr>
      <p:sp>
        <p:nvSpPr>
          <p:cNvPr id="8" name="TextBox 23"/>
          <p:cNvSpPr txBox="1"/>
          <p:nvPr userDrawn="1"/>
        </p:nvSpPr>
        <p:spPr>
          <a:xfrm>
            <a:off x="0" y="6727825"/>
            <a:ext cx="274638" cy="136525"/>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fld id="{3640B7FD-F9C5-4744-B69F-8E6C31017C6F}" type="slidenum">
              <a:rPr lang="en-US" altLang="en-US" sz="900" smtClean="0">
                <a:solidFill>
                  <a:schemeClr val="bg1"/>
                </a:solidFill>
              </a:rPr>
              <a:pPr algn="ctr" eaLnBrk="1" hangingPunct="1">
                <a:defRPr/>
              </a:pPr>
              <a:t>‹#›</a:t>
            </a:fld>
            <a:endParaRPr lang="en-US" altLang="en-US" sz="900" smtClean="0">
              <a:solidFill>
                <a:schemeClr val="bg1"/>
              </a:solidFill>
            </a:endParaRPr>
          </a:p>
        </p:txBody>
      </p:sp>
    </p:spTree>
    <p:extLst>
      <p:ext uri="{BB962C8B-B14F-4D97-AF65-F5344CB8AC3E}">
        <p14:creationId xmlns:p14="http://schemas.microsoft.com/office/powerpoint/2010/main" val="342412605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925009" y="5481241"/>
            <a:ext cx="2057400" cy="365125"/>
          </a:xfrm>
          <a:prstGeom prst="rect">
            <a:avLst/>
          </a:prstGeom>
        </p:spPr>
        <p:txBody>
          <a:bodyPr/>
          <a:lstStyle/>
          <a:p>
            <a:fld id="{95726AC2-3F65-406B-9AF8-A2A679099D79}" type="datetimeFigureOut">
              <a:rPr lang="en-US" smtClean="0"/>
              <a:t>4/13/2018</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5D614CFF-265C-412D-A64A-DAB2042D9759}" type="slidenum">
              <a:rPr lang="en-US" smtClean="0"/>
              <a:t>‹#›</a:t>
            </a:fld>
            <a:endParaRPr lang="en-US"/>
          </a:p>
        </p:txBody>
      </p:sp>
    </p:spTree>
    <p:extLst>
      <p:ext uri="{BB962C8B-B14F-4D97-AF65-F5344CB8AC3E}">
        <p14:creationId xmlns:p14="http://schemas.microsoft.com/office/powerpoint/2010/main" val="32732898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51_Title and Content">
    <p:spTree>
      <p:nvGrpSpPr>
        <p:cNvPr id="1" name=""/>
        <p:cNvGrpSpPr/>
        <p:nvPr/>
      </p:nvGrpSpPr>
      <p:grpSpPr>
        <a:xfrm>
          <a:off x="0" y="0"/>
          <a:ext cx="0" cy="0"/>
          <a:chOff x="0" y="0"/>
          <a:chExt cx="0" cy="0"/>
        </a:xfrm>
      </p:grpSpPr>
      <p:sp>
        <p:nvSpPr>
          <p:cNvPr id="8" name="TextBox 23"/>
          <p:cNvSpPr txBox="1"/>
          <p:nvPr userDrawn="1"/>
        </p:nvSpPr>
        <p:spPr>
          <a:xfrm>
            <a:off x="0" y="6727825"/>
            <a:ext cx="274638" cy="136525"/>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fld id="{3640B7FD-F9C5-4744-B69F-8E6C31017C6F}" type="slidenum">
              <a:rPr lang="en-US" altLang="en-US" sz="900" smtClean="0">
                <a:solidFill>
                  <a:schemeClr val="bg1"/>
                </a:solidFill>
              </a:rPr>
              <a:pPr algn="ctr" eaLnBrk="1" hangingPunct="1">
                <a:defRPr/>
              </a:pPr>
              <a:t>‹#›</a:t>
            </a:fld>
            <a:endParaRPr lang="en-US" altLang="en-US" sz="900" smtClean="0">
              <a:solidFill>
                <a:schemeClr val="bg1"/>
              </a:solidFill>
            </a:endParaRPr>
          </a:p>
        </p:txBody>
      </p:sp>
    </p:spTree>
    <p:extLst>
      <p:ext uri="{BB962C8B-B14F-4D97-AF65-F5344CB8AC3E}">
        <p14:creationId xmlns:p14="http://schemas.microsoft.com/office/powerpoint/2010/main" val="767190730"/>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52_Title and Content">
    <p:spTree>
      <p:nvGrpSpPr>
        <p:cNvPr id="1" name=""/>
        <p:cNvGrpSpPr/>
        <p:nvPr/>
      </p:nvGrpSpPr>
      <p:grpSpPr>
        <a:xfrm>
          <a:off x="0" y="0"/>
          <a:ext cx="0" cy="0"/>
          <a:chOff x="0" y="0"/>
          <a:chExt cx="0" cy="0"/>
        </a:xfrm>
      </p:grpSpPr>
      <p:sp>
        <p:nvSpPr>
          <p:cNvPr id="8" name="TextBox 23"/>
          <p:cNvSpPr txBox="1"/>
          <p:nvPr userDrawn="1"/>
        </p:nvSpPr>
        <p:spPr>
          <a:xfrm>
            <a:off x="0" y="6727825"/>
            <a:ext cx="274638" cy="136525"/>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fld id="{3640B7FD-F9C5-4744-B69F-8E6C31017C6F}" type="slidenum">
              <a:rPr lang="en-US" altLang="en-US" sz="900" smtClean="0">
                <a:solidFill>
                  <a:schemeClr val="bg1"/>
                </a:solidFill>
              </a:rPr>
              <a:pPr algn="ctr" eaLnBrk="1" hangingPunct="1">
                <a:defRPr/>
              </a:pPr>
              <a:t>‹#›</a:t>
            </a:fld>
            <a:endParaRPr lang="en-US" altLang="en-US" sz="900" smtClean="0">
              <a:solidFill>
                <a:schemeClr val="bg1"/>
              </a:solidFill>
            </a:endParaRPr>
          </a:p>
        </p:txBody>
      </p:sp>
    </p:spTree>
    <p:extLst>
      <p:ext uri="{BB962C8B-B14F-4D97-AF65-F5344CB8AC3E}">
        <p14:creationId xmlns:p14="http://schemas.microsoft.com/office/powerpoint/2010/main" val="2858803732"/>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53_Title and Content">
    <p:spTree>
      <p:nvGrpSpPr>
        <p:cNvPr id="1" name=""/>
        <p:cNvGrpSpPr/>
        <p:nvPr/>
      </p:nvGrpSpPr>
      <p:grpSpPr>
        <a:xfrm>
          <a:off x="0" y="0"/>
          <a:ext cx="0" cy="0"/>
          <a:chOff x="0" y="0"/>
          <a:chExt cx="0" cy="0"/>
        </a:xfrm>
      </p:grpSpPr>
      <p:sp>
        <p:nvSpPr>
          <p:cNvPr id="8" name="TextBox 23"/>
          <p:cNvSpPr txBox="1"/>
          <p:nvPr userDrawn="1"/>
        </p:nvSpPr>
        <p:spPr>
          <a:xfrm>
            <a:off x="0" y="6727825"/>
            <a:ext cx="274638" cy="136525"/>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fld id="{3640B7FD-F9C5-4744-B69F-8E6C31017C6F}" type="slidenum">
              <a:rPr lang="en-US" altLang="en-US" sz="900" smtClean="0">
                <a:solidFill>
                  <a:schemeClr val="bg1"/>
                </a:solidFill>
              </a:rPr>
              <a:pPr algn="ctr" eaLnBrk="1" hangingPunct="1">
                <a:defRPr/>
              </a:pPr>
              <a:t>‹#›</a:t>
            </a:fld>
            <a:endParaRPr lang="en-US" altLang="en-US" sz="900" smtClean="0">
              <a:solidFill>
                <a:schemeClr val="bg1"/>
              </a:solidFill>
            </a:endParaRPr>
          </a:p>
        </p:txBody>
      </p:sp>
    </p:spTree>
    <p:extLst>
      <p:ext uri="{BB962C8B-B14F-4D97-AF65-F5344CB8AC3E}">
        <p14:creationId xmlns:p14="http://schemas.microsoft.com/office/powerpoint/2010/main" val="4113295478"/>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54_Title and Content">
    <p:spTree>
      <p:nvGrpSpPr>
        <p:cNvPr id="1" name=""/>
        <p:cNvGrpSpPr/>
        <p:nvPr/>
      </p:nvGrpSpPr>
      <p:grpSpPr>
        <a:xfrm>
          <a:off x="0" y="0"/>
          <a:ext cx="0" cy="0"/>
          <a:chOff x="0" y="0"/>
          <a:chExt cx="0" cy="0"/>
        </a:xfrm>
      </p:grpSpPr>
      <p:sp>
        <p:nvSpPr>
          <p:cNvPr id="8" name="TextBox 23"/>
          <p:cNvSpPr txBox="1"/>
          <p:nvPr userDrawn="1"/>
        </p:nvSpPr>
        <p:spPr>
          <a:xfrm>
            <a:off x="0" y="6727825"/>
            <a:ext cx="274638" cy="136525"/>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fld id="{3640B7FD-F9C5-4744-B69F-8E6C31017C6F}" type="slidenum">
              <a:rPr lang="en-US" altLang="en-US" sz="900" smtClean="0">
                <a:solidFill>
                  <a:schemeClr val="bg1"/>
                </a:solidFill>
              </a:rPr>
              <a:pPr algn="ctr" eaLnBrk="1" hangingPunct="1">
                <a:defRPr/>
              </a:pPr>
              <a:t>‹#›</a:t>
            </a:fld>
            <a:endParaRPr lang="en-US" altLang="en-US" sz="900" smtClean="0">
              <a:solidFill>
                <a:schemeClr val="bg1"/>
              </a:solidFill>
            </a:endParaRPr>
          </a:p>
        </p:txBody>
      </p:sp>
    </p:spTree>
    <p:extLst>
      <p:ext uri="{BB962C8B-B14F-4D97-AF65-F5344CB8AC3E}">
        <p14:creationId xmlns:p14="http://schemas.microsoft.com/office/powerpoint/2010/main" val="43939976"/>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55_Title and Content">
    <p:spTree>
      <p:nvGrpSpPr>
        <p:cNvPr id="1" name=""/>
        <p:cNvGrpSpPr/>
        <p:nvPr/>
      </p:nvGrpSpPr>
      <p:grpSpPr>
        <a:xfrm>
          <a:off x="0" y="0"/>
          <a:ext cx="0" cy="0"/>
          <a:chOff x="0" y="0"/>
          <a:chExt cx="0" cy="0"/>
        </a:xfrm>
      </p:grpSpPr>
      <p:sp>
        <p:nvSpPr>
          <p:cNvPr id="8" name="TextBox 23"/>
          <p:cNvSpPr txBox="1"/>
          <p:nvPr userDrawn="1"/>
        </p:nvSpPr>
        <p:spPr>
          <a:xfrm>
            <a:off x="0" y="6727825"/>
            <a:ext cx="274638" cy="136525"/>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fld id="{3640B7FD-F9C5-4744-B69F-8E6C31017C6F}" type="slidenum">
              <a:rPr lang="en-US" altLang="en-US" sz="900" smtClean="0">
                <a:solidFill>
                  <a:schemeClr val="bg1"/>
                </a:solidFill>
              </a:rPr>
              <a:pPr algn="ctr" eaLnBrk="1" hangingPunct="1">
                <a:defRPr/>
              </a:pPr>
              <a:t>‹#›</a:t>
            </a:fld>
            <a:endParaRPr lang="en-US" altLang="en-US" sz="900" smtClean="0">
              <a:solidFill>
                <a:schemeClr val="bg1"/>
              </a:solidFill>
            </a:endParaRPr>
          </a:p>
        </p:txBody>
      </p:sp>
    </p:spTree>
    <p:extLst>
      <p:ext uri="{BB962C8B-B14F-4D97-AF65-F5344CB8AC3E}">
        <p14:creationId xmlns:p14="http://schemas.microsoft.com/office/powerpoint/2010/main" val="764782093"/>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56_Title and Content">
    <p:spTree>
      <p:nvGrpSpPr>
        <p:cNvPr id="1" name=""/>
        <p:cNvGrpSpPr/>
        <p:nvPr/>
      </p:nvGrpSpPr>
      <p:grpSpPr>
        <a:xfrm>
          <a:off x="0" y="0"/>
          <a:ext cx="0" cy="0"/>
          <a:chOff x="0" y="0"/>
          <a:chExt cx="0" cy="0"/>
        </a:xfrm>
      </p:grpSpPr>
      <p:sp>
        <p:nvSpPr>
          <p:cNvPr id="8" name="TextBox 23"/>
          <p:cNvSpPr txBox="1"/>
          <p:nvPr userDrawn="1"/>
        </p:nvSpPr>
        <p:spPr>
          <a:xfrm>
            <a:off x="0" y="6727825"/>
            <a:ext cx="274638" cy="136525"/>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fld id="{3640B7FD-F9C5-4744-B69F-8E6C31017C6F}" type="slidenum">
              <a:rPr lang="en-US" altLang="en-US" sz="900" smtClean="0">
                <a:solidFill>
                  <a:schemeClr val="bg1"/>
                </a:solidFill>
              </a:rPr>
              <a:pPr algn="ctr" eaLnBrk="1" hangingPunct="1">
                <a:defRPr/>
              </a:pPr>
              <a:t>‹#›</a:t>
            </a:fld>
            <a:endParaRPr lang="en-US" altLang="en-US" sz="900" smtClean="0">
              <a:solidFill>
                <a:schemeClr val="bg1"/>
              </a:solidFill>
            </a:endParaRPr>
          </a:p>
        </p:txBody>
      </p:sp>
    </p:spTree>
    <p:extLst>
      <p:ext uri="{BB962C8B-B14F-4D97-AF65-F5344CB8AC3E}">
        <p14:creationId xmlns:p14="http://schemas.microsoft.com/office/powerpoint/2010/main" val="71437624"/>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57_Title and Content">
    <p:spTree>
      <p:nvGrpSpPr>
        <p:cNvPr id="1" name=""/>
        <p:cNvGrpSpPr/>
        <p:nvPr/>
      </p:nvGrpSpPr>
      <p:grpSpPr>
        <a:xfrm>
          <a:off x="0" y="0"/>
          <a:ext cx="0" cy="0"/>
          <a:chOff x="0" y="0"/>
          <a:chExt cx="0" cy="0"/>
        </a:xfrm>
      </p:grpSpPr>
      <p:sp>
        <p:nvSpPr>
          <p:cNvPr id="8" name="TextBox 23"/>
          <p:cNvSpPr txBox="1"/>
          <p:nvPr userDrawn="1"/>
        </p:nvSpPr>
        <p:spPr>
          <a:xfrm>
            <a:off x="0" y="6727825"/>
            <a:ext cx="274638" cy="136525"/>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fld id="{3640B7FD-F9C5-4744-B69F-8E6C31017C6F}" type="slidenum">
              <a:rPr lang="en-US" altLang="en-US" sz="900" smtClean="0">
                <a:solidFill>
                  <a:schemeClr val="bg1"/>
                </a:solidFill>
              </a:rPr>
              <a:pPr algn="ctr" eaLnBrk="1" hangingPunct="1">
                <a:defRPr/>
              </a:pPr>
              <a:t>‹#›</a:t>
            </a:fld>
            <a:endParaRPr lang="en-US" altLang="en-US" sz="900" smtClean="0">
              <a:solidFill>
                <a:schemeClr val="bg1"/>
              </a:solidFill>
            </a:endParaRPr>
          </a:p>
        </p:txBody>
      </p:sp>
    </p:spTree>
    <p:extLst>
      <p:ext uri="{BB962C8B-B14F-4D97-AF65-F5344CB8AC3E}">
        <p14:creationId xmlns:p14="http://schemas.microsoft.com/office/powerpoint/2010/main" val="1662442759"/>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58_Title and Content">
    <p:spTree>
      <p:nvGrpSpPr>
        <p:cNvPr id="1" name=""/>
        <p:cNvGrpSpPr/>
        <p:nvPr/>
      </p:nvGrpSpPr>
      <p:grpSpPr>
        <a:xfrm>
          <a:off x="0" y="0"/>
          <a:ext cx="0" cy="0"/>
          <a:chOff x="0" y="0"/>
          <a:chExt cx="0" cy="0"/>
        </a:xfrm>
      </p:grpSpPr>
      <p:sp>
        <p:nvSpPr>
          <p:cNvPr id="8" name="TextBox 23"/>
          <p:cNvSpPr txBox="1"/>
          <p:nvPr userDrawn="1"/>
        </p:nvSpPr>
        <p:spPr>
          <a:xfrm>
            <a:off x="0" y="6727825"/>
            <a:ext cx="274638" cy="136525"/>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fld id="{3640B7FD-F9C5-4744-B69F-8E6C31017C6F}" type="slidenum">
              <a:rPr lang="en-US" altLang="en-US" sz="900" smtClean="0">
                <a:solidFill>
                  <a:schemeClr val="bg1"/>
                </a:solidFill>
              </a:rPr>
              <a:pPr algn="ctr" eaLnBrk="1" hangingPunct="1">
                <a:defRPr/>
              </a:pPr>
              <a:t>‹#›</a:t>
            </a:fld>
            <a:endParaRPr lang="en-US" altLang="en-US" sz="900" smtClean="0">
              <a:solidFill>
                <a:schemeClr val="bg1"/>
              </a:solidFill>
            </a:endParaRPr>
          </a:p>
        </p:txBody>
      </p:sp>
    </p:spTree>
    <p:extLst>
      <p:ext uri="{BB962C8B-B14F-4D97-AF65-F5344CB8AC3E}">
        <p14:creationId xmlns:p14="http://schemas.microsoft.com/office/powerpoint/2010/main" val="3486029844"/>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60_Title and Content">
    <p:spTree>
      <p:nvGrpSpPr>
        <p:cNvPr id="1" name=""/>
        <p:cNvGrpSpPr/>
        <p:nvPr/>
      </p:nvGrpSpPr>
      <p:grpSpPr>
        <a:xfrm>
          <a:off x="0" y="0"/>
          <a:ext cx="0" cy="0"/>
          <a:chOff x="0" y="0"/>
          <a:chExt cx="0" cy="0"/>
        </a:xfrm>
      </p:grpSpPr>
      <p:sp>
        <p:nvSpPr>
          <p:cNvPr id="8" name="TextBox 23"/>
          <p:cNvSpPr txBox="1"/>
          <p:nvPr userDrawn="1"/>
        </p:nvSpPr>
        <p:spPr>
          <a:xfrm>
            <a:off x="0" y="6727825"/>
            <a:ext cx="274638" cy="136525"/>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fld id="{3640B7FD-F9C5-4744-B69F-8E6C31017C6F}" type="slidenum">
              <a:rPr lang="en-US" altLang="en-US" sz="900" smtClean="0">
                <a:solidFill>
                  <a:schemeClr val="bg1"/>
                </a:solidFill>
              </a:rPr>
              <a:pPr algn="ctr" eaLnBrk="1" hangingPunct="1">
                <a:defRPr/>
              </a:pPr>
              <a:t>‹#›</a:t>
            </a:fld>
            <a:endParaRPr lang="en-US" altLang="en-US" sz="900" smtClean="0">
              <a:solidFill>
                <a:schemeClr val="bg1"/>
              </a:solidFill>
            </a:endParaRPr>
          </a:p>
        </p:txBody>
      </p:sp>
    </p:spTree>
    <p:extLst>
      <p:ext uri="{BB962C8B-B14F-4D97-AF65-F5344CB8AC3E}">
        <p14:creationId xmlns:p14="http://schemas.microsoft.com/office/powerpoint/2010/main" val="199765404"/>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61_Title and Content">
    <p:spTree>
      <p:nvGrpSpPr>
        <p:cNvPr id="1" name=""/>
        <p:cNvGrpSpPr/>
        <p:nvPr/>
      </p:nvGrpSpPr>
      <p:grpSpPr>
        <a:xfrm>
          <a:off x="0" y="0"/>
          <a:ext cx="0" cy="0"/>
          <a:chOff x="0" y="0"/>
          <a:chExt cx="0" cy="0"/>
        </a:xfrm>
      </p:grpSpPr>
      <p:sp>
        <p:nvSpPr>
          <p:cNvPr id="8" name="TextBox 23"/>
          <p:cNvSpPr txBox="1"/>
          <p:nvPr userDrawn="1"/>
        </p:nvSpPr>
        <p:spPr>
          <a:xfrm>
            <a:off x="0" y="6727825"/>
            <a:ext cx="274638" cy="136525"/>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fld id="{3640B7FD-F9C5-4744-B69F-8E6C31017C6F}" type="slidenum">
              <a:rPr lang="en-US" altLang="en-US" sz="900" smtClean="0">
                <a:solidFill>
                  <a:schemeClr val="bg1"/>
                </a:solidFill>
              </a:rPr>
              <a:pPr algn="ctr" eaLnBrk="1" hangingPunct="1">
                <a:defRPr/>
              </a:pPr>
              <a:t>‹#›</a:t>
            </a:fld>
            <a:endParaRPr lang="en-US" altLang="en-US" sz="900" smtClean="0">
              <a:solidFill>
                <a:schemeClr val="bg1"/>
              </a:solidFill>
            </a:endParaRPr>
          </a:p>
        </p:txBody>
      </p:sp>
    </p:spTree>
    <p:extLst>
      <p:ext uri="{BB962C8B-B14F-4D97-AF65-F5344CB8AC3E}">
        <p14:creationId xmlns:p14="http://schemas.microsoft.com/office/powerpoint/2010/main" val="310658713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925009" y="5481241"/>
            <a:ext cx="2057400" cy="365125"/>
          </a:xfrm>
          <a:prstGeom prst="rect">
            <a:avLst/>
          </a:prstGeom>
        </p:spPr>
        <p:txBody>
          <a:bodyPr/>
          <a:lstStyle/>
          <a:p>
            <a:fld id="{95726AC2-3F65-406B-9AF8-A2A679099D79}" type="datetimeFigureOut">
              <a:rPr lang="en-US" smtClean="0"/>
              <a:t>4/13/2018</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5D614CFF-265C-412D-A64A-DAB2042D9759}" type="slidenum">
              <a:rPr lang="en-US" smtClean="0"/>
              <a:t>‹#›</a:t>
            </a:fld>
            <a:endParaRPr lang="en-US"/>
          </a:p>
        </p:txBody>
      </p:sp>
    </p:spTree>
    <p:extLst>
      <p:ext uri="{BB962C8B-B14F-4D97-AF65-F5344CB8AC3E}">
        <p14:creationId xmlns:p14="http://schemas.microsoft.com/office/powerpoint/2010/main" val="70605267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62_Title and Content">
    <p:spTree>
      <p:nvGrpSpPr>
        <p:cNvPr id="1" name=""/>
        <p:cNvGrpSpPr/>
        <p:nvPr/>
      </p:nvGrpSpPr>
      <p:grpSpPr>
        <a:xfrm>
          <a:off x="0" y="0"/>
          <a:ext cx="0" cy="0"/>
          <a:chOff x="0" y="0"/>
          <a:chExt cx="0" cy="0"/>
        </a:xfrm>
      </p:grpSpPr>
      <p:sp>
        <p:nvSpPr>
          <p:cNvPr id="8" name="TextBox 23"/>
          <p:cNvSpPr txBox="1"/>
          <p:nvPr userDrawn="1"/>
        </p:nvSpPr>
        <p:spPr>
          <a:xfrm>
            <a:off x="0" y="6727825"/>
            <a:ext cx="274638" cy="136525"/>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fld id="{3640B7FD-F9C5-4744-B69F-8E6C31017C6F}" type="slidenum">
              <a:rPr lang="en-US" altLang="en-US" sz="900" smtClean="0">
                <a:solidFill>
                  <a:schemeClr val="bg1"/>
                </a:solidFill>
              </a:rPr>
              <a:pPr algn="ctr" eaLnBrk="1" hangingPunct="1">
                <a:defRPr/>
              </a:pPr>
              <a:t>‹#›</a:t>
            </a:fld>
            <a:endParaRPr lang="en-US" altLang="en-US" sz="900" smtClean="0">
              <a:solidFill>
                <a:schemeClr val="bg1"/>
              </a:solidFill>
            </a:endParaRPr>
          </a:p>
        </p:txBody>
      </p:sp>
    </p:spTree>
    <p:extLst>
      <p:ext uri="{BB962C8B-B14F-4D97-AF65-F5344CB8AC3E}">
        <p14:creationId xmlns:p14="http://schemas.microsoft.com/office/powerpoint/2010/main" val="918419656"/>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63_Title and Content">
    <p:spTree>
      <p:nvGrpSpPr>
        <p:cNvPr id="1" name=""/>
        <p:cNvGrpSpPr/>
        <p:nvPr/>
      </p:nvGrpSpPr>
      <p:grpSpPr>
        <a:xfrm>
          <a:off x="0" y="0"/>
          <a:ext cx="0" cy="0"/>
          <a:chOff x="0" y="0"/>
          <a:chExt cx="0" cy="0"/>
        </a:xfrm>
      </p:grpSpPr>
      <p:sp>
        <p:nvSpPr>
          <p:cNvPr id="8" name="TextBox 23"/>
          <p:cNvSpPr txBox="1"/>
          <p:nvPr userDrawn="1"/>
        </p:nvSpPr>
        <p:spPr>
          <a:xfrm>
            <a:off x="0" y="6727825"/>
            <a:ext cx="274638" cy="136525"/>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fld id="{3640B7FD-F9C5-4744-B69F-8E6C31017C6F}" type="slidenum">
              <a:rPr lang="en-US" altLang="en-US" sz="900" smtClean="0">
                <a:solidFill>
                  <a:schemeClr val="bg1"/>
                </a:solidFill>
              </a:rPr>
              <a:pPr algn="ctr" eaLnBrk="1" hangingPunct="1">
                <a:defRPr/>
              </a:pPr>
              <a:t>‹#›</a:t>
            </a:fld>
            <a:endParaRPr lang="en-US" altLang="en-US" sz="900" smtClean="0">
              <a:solidFill>
                <a:schemeClr val="bg1"/>
              </a:solidFill>
            </a:endParaRPr>
          </a:p>
        </p:txBody>
      </p:sp>
    </p:spTree>
    <p:extLst>
      <p:ext uri="{BB962C8B-B14F-4D97-AF65-F5344CB8AC3E}">
        <p14:creationId xmlns:p14="http://schemas.microsoft.com/office/powerpoint/2010/main" val="3251860863"/>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64_Title and Content">
    <p:spTree>
      <p:nvGrpSpPr>
        <p:cNvPr id="1" name=""/>
        <p:cNvGrpSpPr/>
        <p:nvPr/>
      </p:nvGrpSpPr>
      <p:grpSpPr>
        <a:xfrm>
          <a:off x="0" y="0"/>
          <a:ext cx="0" cy="0"/>
          <a:chOff x="0" y="0"/>
          <a:chExt cx="0" cy="0"/>
        </a:xfrm>
      </p:grpSpPr>
      <p:sp>
        <p:nvSpPr>
          <p:cNvPr id="8" name="TextBox 23"/>
          <p:cNvSpPr txBox="1"/>
          <p:nvPr userDrawn="1"/>
        </p:nvSpPr>
        <p:spPr>
          <a:xfrm>
            <a:off x="0" y="6727825"/>
            <a:ext cx="274638" cy="136525"/>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fld id="{3640B7FD-F9C5-4744-B69F-8E6C31017C6F}" type="slidenum">
              <a:rPr lang="en-US" altLang="en-US" sz="900" smtClean="0">
                <a:solidFill>
                  <a:schemeClr val="bg1"/>
                </a:solidFill>
              </a:rPr>
              <a:pPr algn="ctr" eaLnBrk="1" hangingPunct="1">
                <a:defRPr/>
              </a:pPr>
              <a:t>‹#›</a:t>
            </a:fld>
            <a:endParaRPr lang="en-US" altLang="en-US" sz="900" smtClean="0">
              <a:solidFill>
                <a:schemeClr val="bg1"/>
              </a:solidFill>
            </a:endParaRPr>
          </a:p>
        </p:txBody>
      </p:sp>
    </p:spTree>
    <p:extLst>
      <p:ext uri="{BB962C8B-B14F-4D97-AF65-F5344CB8AC3E}">
        <p14:creationId xmlns:p14="http://schemas.microsoft.com/office/powerpoint/2010/main" val="349140373"/>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65_Title and Content">
    <p:spTree>
      <p:nvGrpSpPr>
        <p:cNvPr id="1" name=""/>
        <p:cNvGrpSpPr/>
        <p:nvPr/>
      </p:nvGrpSpPr>
      <p:grpSpPr>
        <a:xfrm>
          <a:off x="0" y="0"/>
          <a:ext cx="0" cy="0"/>
          <a:chOff x="0" y="0"/>
          <a:chExt cx="0" cy="0"/>
        </a:xfrm>
      </p:grpSpPr>
      <p:sp>
        <p:nvSpPr>
          <p:cNvPr id="8" name="TextBox 23"/>
          <p:cNvSpPr txBox="1"/>
          <p:nvPr userDrawn="1"/>
        </p:nvSpPr>
        <p:spPr>
          <a:xfrm>
            <a:off x="0" y="6727825"/>
            <a:ext cx="274638" cy="136525"/>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fld id="{3640B7FD-F9C5-4744-B69F-8E6C31017C6F}" type="slidenum">
              <a:rPr lang="en-US" altLang="en-US" sz="900" smtClean="0">
                <a:solidFill>
                  <a:schemeClr val="bg1"/>
                </a:solidFill>
              </a:rPr>
              <a:pPr algn="ctr" eaLnBrk="1" hangingPunct="1">
                <a:defRPr/>
              </a:pPr>
              <a:t>‹#›</a:t>
            </a:fld>
            <a:endParaRPr lang="en-US" altLang="en-US" sz="900" smtClean="0">
              <a:solidFill>
                <a:schemeClr val="bg1"/>
              </a:solidFill>
            </a:endParaRPr>
          </a:p>
        </p:txBody>
      </p:sp>
    </p:spTree>
    <p:extLst>
      <p:ext uri="{BB962C8B-B14F-4D97-AF65-F5344CB8AC3E}">
        <p14:creationId xmlns:p14="http://schemas.microsoft.com/office/powerpoint/2010/main" val="1063132418"/>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91531" y="1122363"/>
            <a:ext cx="5709469" cy="2387600"/>
          </a:xfrm>
        </p:spPr>
        <p:txBody>
          <a:bodyPr anchor="b"/>
          <a:lstStyle>
            <a:lvl1pPr algn="ctr">
              <a:defRPr sz="4500" b="0" baseline="0">
                <a:latin typeface="Garamond" panose="02020404030301010803" pitchFamily="18" charset="0"/>
              </a:defRPr>
            </a:lvl1pPr>
          </a:lstStyle>
          <a:p>
            <a:endParaRPr lang="en-US" dirty="0"/>
          </a:p>
        </p:txBody>
      </p:sp>
      <p:sp>
        <p:nvSpPr>
          <p:cNvPr id="7" name="Rectangle 6"/>
          <p:cNvSpPr/>
          <p:nvPr userDrawn="1"/>
        </p:nvSpPr>
        <p:spPr>
          <a:xfrm>
            <a:off x="0" y="-19745"/>
            <a:ext cx="1143000" cy="6956254"/>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Block Arc 7"/>
          <p:cNvSpPr/>
          <p:nvPr userDrawn="1"/>
        </p:nvSpPr>
        <p:spPr>
          <a:xfrm rot="16200000">
            <a:off x="502920" y="846156"/>
            <a:ext cx="1280160" cy="1165860"/>
          </a:xfrm>
          <a:prstGeom prst="blockArc">
            <a:avLst>
              <a:gd name="adj1" fmla="val 10800000"/>
              <a:gd name="adj2" fmla="val 21539325"/>
              <a:gd name="adj3" fmla="val 9121"/>
            </a:avLst>
          </a:prstGeom>
          <a:solidFill>
            <a:srgbClr val="8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9" name="Block Arc 8"/>
          <p:cNvSpPr/>
          <p:nvPr userDrawn="1"/>
        </p:nvSpPr>
        <p:spPr>
          <a:xfrm rot="16200000">
            <a:off x="354782" y="1503790"/>
            <a:ext cx="1581969" cy="1432560"/>
          </a:xfrm>
          <a:prstGeom prst="blockArc">
            <a:avLst>
              <a:gd name="adj1" fmla="val 10800000"/>
              <a:gd name="adj2" fmla="val 21539325"/>
              <a:gd name="adj3" fmla="val 9121"/>
            </a:avLst>
          </a:prstGeom>
          <a:solidFill>
            <a:srgbClr val="8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13" name="Block Arc 12"/>
          <p:cNvSpPr/>
          <p:nvPr userDrawn="1"/>
        </p:nvSpPr>
        <p:spPr>
          <a:xfrm rot="5400000">
            <a:off x="-849674" y="4753485"/>
            <a:ext cx="1733124" cy="1628775"/>
          </a:xfrm>
          <a:prstGeom prst="blockArc">
            <a:avLst>
              <a:gd name="adj1" fmla="val 10800000"/>
              <a:gd name="adj2" fmla="val 21539325"/>
              <a:gd name="adj3" fmla="val 9121"/>
            </a:avLst>
          </a:prstGeom>
          <a:solidFill>
            <a:srgbClr val="8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Tree>
    <p:extLst>
      <p:ext uri="{BB962C8B-B14F-4D97-AF65-F5344CB8AC3E}">
        <p14:creationId xmlns:p14="http://schemas.microsoft.com/office/powerpoint/2010/main" val="16502558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91531" y="1122363"/>
            <a:ext cx="5709469" cy="2387600"/>
          </a:xfrm>
        </p:spPr>
        <p:txBody>
          <a:bodyPr anchor="b"/>
          <a:lstStyle>
            <a:lvl1pPr algn="ctr">
              <a:defRPr sz="4500" b="0" baseline="0">
                <a:latin typeface="Garamond" panose="02020404030301010803" pitchFamily="18" charset="0"/>
              </a:defRPr>
            </a:lvl1pPr>
          </a:lstStyle>
          <a:p>
            <a:endParaRPr lang="en-US" dirty="0"/>
          </a:p>
        </p:txBody>
      </p:sp>
      <p:sp>
        <p:nvSpPr>
          <p:cNvPr id="7" name="Rectangle 6"/>
          <p:cNvSpPr/>
          <p:nvPr userDrawn="1"/>
        </p:nvSpPr>
        <p:spPr>
          <a:xfrm>
            <a:off x="0" y="-19745"/>
            <a:ext cx="1143000" cy="6956254"/>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Block Arc 7"/>
          <p:cNvSpPr/>
          <p:nvPr userDrawn="1"/>
        </p:nvSpPr>
        <p:spPr>
          <a:xfrm rot="16200000">
            <a:off x="502920" y="846156"/>
            <a:ext cx="1280160" cy="1165860"/>
          </a:xfrm>
          <a:prstGeom prst="blockArc">
            <a:avLst>
              <a:gd name="adj1" fmla="val 10800000"/>
              <a:gd name="adj2" fmla="val 21539325"/>
              <a:gd name="adj3" fmla="val 9121"/>
            </a:avLst>
          </a:prstGeom>
          <a:solidFill>
            <a:srgbClr val="8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9" name="Block Arc 8"/>
          <p:cNvSpPr/>
          <p:nvPr userDrawn="1"/>
        </p:nvSpPr>
        <p:spPr>
          <a:xfrm rot="16200000">
            <a:off x="354782" y="1503790"/>
            <a:ext cx="1581969" cy="1432560"/>
          </a:xfrm>
          <a:prstGeom prst="blockArc">
            <a:avLst>
              <a:gd name="adj1" fmla="val 10800000"/>
              <a:gd name="adj2" fmla="val 21539325"/>
              <a:gd name="adj3" fmla="val 9121"/>
            </a:avLst>
          </a:prstGeom>
          <a:solidFill>
            <a:srgbClr val="8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13" name="Block Arc 12"/>
          <p:cNvSpPr/>
          <p:nvPr userDrawn="1"/>
        </p:nvSpPr>
        <p:spPr>
          <a:xfrm rot="5400000">
            <a:off x="-849674" y="4753485"/>
            <a:ext cx="1733124" cy="1628775"/>
          </a:xfrm>
          <a:prstGeom prst="blockArc">
            <a:avLst>
              <a:gd name="adj1" fmla="val 10800000"/>
              <a:gd name="adj2" fmla="val 21539325"/>
              <a:gd name="adj3" fmla="val 9121"/>
            </a:avLst>
          </a:prstGeom>
          <a:solidFill>
            <a:srgbClr val="8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Tree>
    <p:extLst>
      <p:ext uri="{BB962C8B-B14F-4D97-AF65-F5344CB8AC3E}">
        <p14:creationId xmlns:p14="http://schemas.microsoft.com/office/powerpoint/2010/main" val="339320593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91531" y="1122363"/>
            <a:ext cx="5709469" cy="2387600"/>
          </a:xfrm>
        </p:spPr>
        <p:txBody>
          <a:bodyPr anchor="b"/>
          <a:lstStyle>
            <a:lvl1pPr algn="ctr">
              <a:defRPr sz="4500" b="0" baseline="0">
                <a:latin typeface="Garamond" panose="02020404030301010803" pitchFamily="18" charset="0"/>
              </a:defRPr>
            </a:lvl1pPr>
          </a:lstStyle>
          <a:p>
            <a:endParaRPr lang="en-US" dirty="0"/>
          </a:p>
        </p:txBody>
      </p:sp>
      <p:sp>
        <p:nvSpPr>
          <p:cNvPr id="7" name="Rectangle 6"/>
          <p:cNvSpPr/>
          <p:nvPr userDrawn="1"/>
        </p:nvSpPr>
        <p:spPr>
          <a:xfrm>
            <a:off x="0" y="-19745"/>
            <a:ext cx="1143000" cy="6956254"/>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Block Arc 7"/>
          <p:cNvSpPr/>
          <p:nvPr userDrawn="1"/>
        </p:nvSpPr>
        <p:spPr>
          <a:xfrm rot="16200000">
            <a:off x="502920" y="846156"/>
            <a:ext cx="1280160" cy="1165860"/>
          </a:xfrm>
          <a:prstGeom prst="blockArc">
            <a:avLst>
              <a:gd name="adj1" fmla="val 10800000"/>
              <a:gd name="adj2" fmla="val 21539325"/>
              <a:gd name="adj3" fmla="val 9121"/>
            </a:avLst>
          </a:prstGeom>
          <a:solidFill>
            <a:srgbClr val="8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9" name="Block Arc 8"/>
          <p:cNvSpPr/>
          <p:nvPr userDrawn="1"/>
        </p:nvSpPr>
        <p:spPr>
          <a:xfrm rot="16200000">
            <a:off x="354782" y="1503790"/>
            <a:ext cx="1581969" cy="1432560"/>
          </a:xfrm>
          <a:prstGeom prst="blockArc">
            <a:avLst>
              <a:gd name="adj1" fmla="val 10800000"/>
              <a:gd name="adj2" fmla="val 21539325"/>
              <a:gd name="adj3" fmla="val 9121"/>
            </a:avLst>
          </a:prstGeom>
          <a:solidFill>
            <a:srgbClr val="8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13" name="Block Arc 12"/>
          <p:cNvSpPr/>
          <p:nvPr userDrawn="1"/>
        </p:nvSpPr>
        <p:spPr>
          <a:xfrm rot="5400000">
            <a:off x="-849674" y="4753485"/>
            <a:ext cx="1733124" cy="1628775"/>
          </a:xfrm>
          <a:prstGeom prst="blockArc">
            <a:avLst>
              <a:gd name="adj1" fmla="val 10800000"/>
              <a:gd name="adj2" fmla="val 21539325"/>
              <a:gd name="adj3" fmla="val 9121"/>
            </a:avLst>
          </a:prstGeom>
          <a:solidFill>
            <a:srgbClr val="8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Tree>
    <p:extLst>
      <p:ext uri="{BB962C8B-B14F-4D97-AF65-F5344CB8AC3E}">
        <p14:creationId xmlns:p14="http://schemas.microsoft.com/office/powerpoint/2010/main" val="282117261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91531" y="1122363"/>
            <a:ext cx="5709469" cy="2387600"/>
          </a:xfrm>
        </p:spPr>
        <p:txBody>
          <a:bodyPr anchor="b"/>
          <a:lstStyle>
            <a:lvl1pPr algn="ctr">
              <a:defRPr sz="4500" b="0" baseline="0">
                <a:latin typeface="Garamond" panose="02020404030301010803" pitchFamily="18" charset="0"/>
              </a:defRPr>
            </a:lvl1pPr>
          </a:lstStyle>
          <a:p>
            <a:endParaRPr lang="en-US" dirty="0"/>
          </a:p>
        </p:txBody>
      </p:sp>
      <p:sp>
        <p:nvSpPr>
          <p:cNvPr id="7" name="Rectangle 6"/>
          <p:cNvSpPr/>
          <p:nvPr userDrawn="1"/>
        </p:nvSpPr>
        <p:spPr>
          <a:xfrm>
            <a:off x="0" y="-19745"/>
            <a:ext cx="1143000" cy="6956254"/>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Block Arc 7"/>
          <p:cNvSpPr/>
          <p:nvPr userDrawn="1"/>
        </p:nvSpPr>
        <p:spPr>
          <a:xfrm rot="16200000">
            <a:off x="502920" y="846156"/>
            <a:ext cx="1280160" cy="1165860"/>
          </a:xfrm>
          <a:prstGeom prst="blockArc">
            <a:avLst>
              <a:gd name="adj1" fmla="val 10800000"/>
              <a:gd name="adj2" fmla="val 21539325"/>
              <a:gd name="adj3" fmla="val 9121"/>
            </a:avLst>
          </a:prstGeom>
          <a:solidFill>
            <a:srgbClr val="8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9" name="Block Arc 8"/>
          <p:cNvSpPr/>
          <p:nvPr userDrawn="1"/>
        </p:nvSpPr>
        <p:spPr>
          <a:xfrm rot="16200000">
            <a:off x="354782" y="1503790"/>
            <a:ext cx="1581969" cy="1432560"/>
          </a:xfrm>
          <a:prstGeom prst="blockArc">
            <a:avLst>
              <a:gd name="adj1" fmla="val 10800000"/>
              <a:gd name="adj2" fmla="val 21539325"/>
              <a:gd name="adj3" fmla="val 9121"/>
            </a:avLst>
          </a:prstGeom>
          <a:solidFill>
            <a:srgbClr val="8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13" name="Block Arc 12"/>
          <p:cNvSpPr/>
          <p:nvPr userDrawn="1"/>
        </p:nvSpPr>
        <p:spPr>
          <a:xfrm rot="5400000">
            <a:off x="-849674" y="4753485"/>
            <a:ext cx="1733124" cy="1628775"/>
          </a:xfrm>
          <a:prstGeom prst="blockArc">
            <a:avLst>
              <a:gd name="adj1" fmla="val 10800000"/>
              <a:gd name="adj2" fmla="val 21539325"/>
              <a:gd name="adj3" fmla="val 9121"/>
            </a:avLst>
          </a:prstGeom>
          <a:solidFill>
            <a:srgbClr val="8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Tree>
    <p:extLst>
      <p:ext uri="{BB962C8B-B14F-4D97-AF65-F5344CB8AC3E}">
        <p14:creationId xmlns:p14="http://schemas.microsoft.com/office/powerpoint/2010/main" val="267348387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91531" y="1122363"/>
            <a:ext cx="5709469" cy="2387600"/>
          </a:xfrm>
        </p:spPr>
        <p:txBody>
          <a:bodyPr anchor="b"/>
          <a:lstStyle>
            <a:lvl1pPr algn="ctr">
              <a:defRPr sz="4500" b="0" baseline="0">
                <a:latin typeface="Garamond" panose="02020404030301010803" pitchFamily="18" charset="0"/>
              </a:defRPr>
            </a:lvl1pPr>
          </a:lstStyle>
          <a:p>
            <a:endParaRPr lang="en-US" dirty="0"/>
          </a:p>
        </p:txBody>
      </p:sp>
      <p:sp>
        <p:nvSpPr>
          <p:cNvPr id="7" name="Rectangle 6"/>
          <p:cNvSpPr/>
          <p:nvPr userDrawn="1"/>
        </p:nvSpPr>
        <p:spPr>
          <a:xfrm>
            <a:off x="0" y="-19745"/>
            <a:ext cx="1143000" cy="6956254"/>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Block Arc 7"/>
          <p:cNvSpPr/>
          <p:nvPr userDrawn="1"/>
        </p:nvSpPr>
        <p:spPr>
          <a:xfrm rot="16200000">
            <a:off x="502920" y="846156"/>
            <a:ext cx="1280160" cy="1165860"/>
          </a:xfrm>
          <a:prstGeom prst="blockArc">
            <a:avLst>
              <a:gd name="adj1" fmla="val 10800000"/>
              <a:gd name="adj2" fmla="val 21539325"/>
              <a:gd name="adj3" fmla="val 9121"/>
            </a:avLst>
          </a:prstGeom>
          <a:solidFill>
            <a:srgbClr val="8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9" name="Block Arc 8"/>
          <p:cNvSpPr/>
          <p:nvPr userDrawn="1"/>
        </p:nvSpPr>
        <p:spPr>
          <a:xfrm rot="16200000">
            <a:off x="354782" y="1503790"/>
            <a:ext cx="1581969" cy="1432560"/>
          </a:xfrm>
          <a:prstGeom prst="blockArc">
            <a:avLst>
              <a:gd name="adj1" fmla="val 10800000"/>
              <a:gd name="adj2" fmla="val 21539325"/>
              <a:gd name="adj3" fmla="val 9121"/>
            </a:avLst>
          </a:prstGeom>
          <a:solidFill>
            <a:srgbClr val="8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13" name="Block Arc 12"/>
          <p:cNvSpPr/>
          <p:nvPr userDrawn="1"/>
        </p:nvSpPr>
        <p:spPr>
          <a:xfrm rot="5400000">
            <a:off x="-849674" y="4753485"/>
            <a:ext cx="1733124" cy="1628775"/>
          </a:xfrm>
          <a:prstGeom prst="blockArc">
            <a:avLst>
              <a:gd name="adj1" fmla="val 10800000"/>
              <a:gd name="adj2" fmla="val 21539325"/>
              <a:gd name="adj3" fmla="val 9121"/>
            </a:avLst>
          </a:prstGeom>
          <a:solidFill>
            <a:srgbClr val="8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Tree>
    <p:extLst>
      <p:ext uri="{BB962C8B-B14F-4D97-AF65-F5344CB8AC3E}">
        <p14:creationId xmlns:p14="http://schemas.microsoft.com/office/powerpoint/2010/main" val="343549323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91531" y="1122363"/>
            <a:ext cx="5709469" cy="2387600"/>
          </a:xfrm>
        </p:spPr>
        <p:txBody>
          <a:bodyPr anchor="b"/>
          <a:lstStyle>
            <a:lvl1pPr algn="ctr">
              <a:defRPr sz="4500" b="0" baseline="0">
                <a:latin typeface="Garamond" panose="02020404030301010803" pitchFamily="18" charset="0"/>
              </a:defRPr>
            </a:lvl1pPr>
          </a:lstStyle>
          <a:p>
            <a:endParaRPr lang="en-US" dirty="0"/>
          </a:p>
        </p:txBody>
      </p:sp>
      <p:sp>
        <p:nvSpPr>
          <p:cNvPr id="7" name="Rectangle 6"/>
          <p:cNvSpPr/>
          <p:nvPr userDrawn="1"/>
        </p:nvSpPr>
        <p:spPr>
          <a:xfrm>
            <a:off x="0" y="-19745"/>
            <a:ext cx="1143000" cy="6956254"/>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Block Arc 7"/>
          <p:cNvSpPr/>
          <p:nvPr userDrawn="1"/>
        </p:nvSpPr>
        <p:spPr>
          <a:xfrm rot="16200000">
            <a:off x="502920" y="846156"/>
            <a:ext cx="1280160" cy="1165860"/>
          </a:xfrm>
          <a:prstGeom prst="blockArc">
            <a:avLst>
              <a:gd name="adj1" fmla="val 10800000"/>
              <a:gd name="adj2" fmla="val 21539325"/>
              <a:gd name="adj3" fmla="val 9121"/>
            </a:avLst>
          </a:prstGeom>
          <a:solidFill>
            <a:srgbClr val="8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9" name="Block Arc 8"/>
          <p:cNvSpPr/>
          <p:nvPr userDrawn="1"/>
        </p:nvSpPr>
        <p:spPr>
          <a:xfrm rot="16200000">
            <a:off x="354782" y="1503790"/>
            <a:ext cx="1581969" cy="1432560"/>
          </a:xfrm>
          <a:prstGeom prst="blockArc">
            <a:avLst>
              <a:gd name="adj1" fmla="val 10800000"/>
              <a:gd name="adj2" fmla="val 21539325"/>
              <a:gd name="adj3" fmla="val 9121"/>
            </a:avLst>
          </a:prstGeom>
          <a:solidFill>
            <a:srgbClr val="8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13" name="Block Arc 12"/>
          <p:cNvSpPr/>
          <p:nvPr userDrawn="1"/>
        </p:nvSpPr>
        <p:spPr>
          <a:xfrm rot="5400000">
            <a:off x="-849674" y="4753485"/>
            <a:ext cx="1733124" cy="1628775"/>
          </a:xfrm>
          <a:prstGeom prst="blockArc">
            <a:avLst>
              <a:gd name="adj1" fmla="val 10800000"/>
              <a:gd name="adj2" fmla="val 21539325"/>
              <a:gd name="adj3" fmla="val 9121"/>
            </a:avLst>
          </a:prstGeom>
          <a:solidFill>
            <a:srgbClr val="8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Tree>
    <p:extLst>
      <p:ext uri="{BB962C8B-B14F-4D97-AF65-F5344CB8AC3E}">
        <p14:creationId xmlns:p14="http://schemas.microsoft.com/office/powerpoint/2010/main" val="2677775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925009" y="5481241"/>
            <a:ext cx="2057400" cy="365125"/>
          </a:xfrm>
          <a:prstGeom prst="rect">
            <a:avLst/>
          </a:prstGeom>
        </p:spPr>
        <p:txBody>
          <a:bodyPr/>
          <a:lstStyle/>
          <a:p>
            <a:fld id="{95726AC2-3F65-406B-9AF8-A2A679099D79}" type="datetimeFigureOut">
              <a:rPr lang="en-US" smtClean="0"/>
              <a:t>4/13/2018</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D614CFF-265C-412D-A64A-DAB2042D9759}" type="slidenum">
              <a:rPr lang="en-US" smtClean="0"/>
              <a:t>‹#›</a:t>
            </a:fld>
            <a:endParaRPr lang="en-US"/>
          </a:p>
        </p:txBody>
      </p:sp>
    </p:spTree>
    <p:extLst>
      <p:ext uri="{BB962C8B-B14F-4D97-AF65-F5344CB8AC3E}">
        <p14:creationId xmlns:p14="http://schemas.microsoft.com/office/powerpoint/2010/main" val="4351926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91531" y="1122363"/>
            <a:ext cx="5709469" cy="2387600"/>
          </a:xfrm>
        </p:spPr>
        <p:txBody>
          <a:bodyPr anchor="b"/>
          <a:lstStyle>
            <a:lvl1pPr algn="ctr">
              <a:defRPr sz="4500" b="0" baseline="0">
                <a:latin typeface="Garamond" panose="02020404030301010803" pitchFamily="18" charset="0"/>
              </a:defRPr>
            </a:lvl1pPr>
          </a:lstStyle>
          <a:p>
            <a:endParaRPr lang="en-US" dirty="0"/>
          </a:p>
        </p:txBody>
      </p:sp>
      <p:sp>
        <p:nvSpPr>
          <p:cNvPr id="7" name="Rectangle 6"/>
          <p:cNvSpPr/>
          <p:nvPr userDrawn="1"/>
        </p:nvSpPr>
        <p:spPr>
          <a:xfrm>
            <a:off x="0" y="-19745"/>
            <a:ext cx="1143000" cy="6956254"/>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Block Arc 7"/>
          <p:cNvSpPr/>
          <p:nvPr userDrawn="1"/>
        </p:nvSpPr>
        <p:spPr>
          <a:xfrm rot="16200000">
            <a:off x="502920" y="846156"/>
            <a:ext cx="1280160" cy="1165860"/>
          </a:xfrm>
          <a:prstGeom prst="blockArc">
            <a:avLst>
              <a:gd name="adj1" fmla="val 10800000"/>
              <a:gd name="adj2" fmla="val 21539325"/>
              <a:gd name="adj3" fmla="val 9121"/>
            </a:avLst>
          </a:prstGeom>
          <a:solidFill>
            <a:srgbClr val="8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9" name="Block Arc 8"/>
          <p:cNvSpPr/>
          <p:nvPr userDrawn="1"/>
        </p:nvSpPr>
        <p:spPr>
          <a:xfrm rot="16200000">
            <a:off x="354782" y="1503790"/>
            <a:ext cx="1581969" cy="1432560"/>
          </a:xfrm>
          <a:prstGeom prst="blockArc">
            <a:avLst>
              <a:gd name="adj1" fmla="val 10800000"/>
              <a:gd name="adj2" fmla="val 21539325"/>
              <a:gd name="adj3" fmla="val 9121"/>
            </a:avLst>
          </a:prstGeom>
          <a:solidFill>
            <a:srgbClr val="8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13" name="Block Arc 12"/>
          <p:cNvSpPr/>
          <p:nvPr userDrawn="1"/>
        </p:nvSpPr>
        <p:spPr>
          <a:xfrm rot="5400000">
            <a:off x="-849674" y="4753485"/>
            <a:ext cx="1733124" cy="1628775"/>
          </a:xfrm>
          <a:prstGeom prst="blockArc">
            <a:avLst>
              <a:gd name="adj1" fmla="val 10800000"/>
              <a:gd name="adj2" fmla="val 21539325"/>
              <a:gd name="adj3" fmla="val 9121"/>
            </a:avLst>
          </a:prstGeom>
          <a:solidFill>
            <a:srgbClr val="8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Tree>
    <p:extLst>
      <p:ext uri="{BB962C8B-B14F-4D97-AF65-F5344CB8AC3E}">
        <p14:creationId xmlns:p14="http://schemas.microsoft.com/office/powerpoint/2010/main" val="3831450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925009" y="5481241"/>
            <a:ext cx="2057400" cy="365125"/>
          </a:xfrm>
          <a:prstGeom prst="rect">
            <a:avLst/>
          </a:prstGeom>
        </p:spPr>
        <p:txBody>
          <a:bodyPr/>
          <a:lstStyle/>
          <a:p>
            <a:fld id="{95726AC2-3F65-406B-9AF8-A2A679099D79}" type="datetimeFigureOut">
              <a:rPr lang="en-US" smtClean="0"/>
              <a:t>4/13/2018</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D614CFF-265C-412D-A64A-DAB2042D9759}" type="slidenum">
              <a:rPr lang="en-US" smtClean="0"/>
              <a:t>‹#›</a:t>
            </a:fld>
            <a:endParaRPr lang="en-US"/>
          </a:p>
        </p:txBody>
      </p:sp>
    </p:spTree>
    <p:extLst>
      <p:ext uri="{BB962C8B-B14F-4D97-AF65-F5344CB8AC3E}">
        <p14:creationId xmlns:p14="http://schemas.microsoft.com/office/powerpoint/2010/main" val="322015375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84" Type="http://schemas.openxmlformats.org/officeDocument/2006/relationships/image" Target="../media/image2.jpeg"/><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s>
</file>

<file path=ppt/slideMasters/slideMaster1.xml><?xml version="1.0" encoding="utf-8"?>
<p:sldMaster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3752" y="374609"/>
            <a:ext cx="7886700" cy="88810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612106"/>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7051752" y="6465579"/>
            <a:ext cx="2057400" cy="365125"/>
          </a:xfrm>
          <a:prstGeom prst="rect">
            <a:avLst/>
          </a:prstGeom>
        </p:spPr>
        <p:txBody>
          <a:bodyPr vert="horz" lIns="91440" tIns="45720" rIns="91440" bIns="45720" rtlCol="0" anchor="ctr"/>
          <a:lstStyle>
            <a:lvl1pPr algn="r">
              <a:defRPr sz="900">
                <a:solidFill>
                  <a:srgbClr val="283672"/>
                </a:solidFill>
              </a:defRPr>
            </a:lvl1pPr>
          </a:lstStyle>
          <a:p>
            <a:fld id="{5D614CFF-265C-412D-A64A-DAB2042D9759}" type="slidenum">
              <a:rPr lang="en-US" smtClean="0"/>
              <a:pPr/>
              <a:t>‹#›</a:t>
            </a:fld>
            <a:endParaRPr lang="en-US" dirty="0"/>
          </a:p>
        </p:txBody>
      </p:sp>
      <p:sp>
        <p:nvSpPr>
          <p:cNvPr id="7" name="Text Box 5"/>
          <p:cNvSpPr txBox="1">
            <a:spLocks noChangeArrowheads="1"/>
          </p:cNvSpPr>
          <p:nvPr userDrawn="1"/>
        </p:nvSpPr>
        <p:spPr bwMode="auto">
          <a:xfrm>
            <a:off x="5115110" y="6278077"/>
            <a:ext cx="2832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dirty="0">
                <a:solidFill>
                  <a:srgbClr val="9A0A25"/>
                </a:solidFill>
                <a:latin typeface="Century Gothic" panose="020B0502020202020204" pitchFamily="34" charset="0"/>
              </a:rPr>
              <a:t>A wider lens on workplace law</a:t>
            </a:r>
          </a:p>
        </p:txBody>
      </p:sp>
      <p:sp>
        <p:nvSpPr>
          <p:cNvPr id="9" name="Rectangle 8"/>
          <p:cNvSpPr/>
          <p:nvPr userDrawn="1"/>
        </p:nvSpPr>
        <p:spPr>
          <a:xfrm>
            <a:off x="0" y="1052513"/>
            <a:ext cx="9144000" cy="64008"/>
          </a:xfrm>
          <a:prstGeom prst="rect">
            <a:avLst/>
          </a:prstGeom>
          <a:gradFill flip="none" rotWithShape="1">
            <a:gsLst>
              <a:gs pos="0">
                <a:schemeClr val="bg1"/>
              </a:gs>
              <a:gs pos="50000">
                <a:schemeClr val="bg2">
                  <a:lumMod val="50000"/>
                </a:schemeClr>
              </a:gs>
              <a:gs pos="100000">
                <a:schemeClr val="bg2">
                  <a:lumMod val="1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smtClean="0">
              <a:solidFill>
                <a:srgbClr val="FFFFFF"/>
              </a:solidFill>
            </a:endParaRPr>
          </a:p>
        </p:txBody>
      </p:sp>
      <p:pic>
        <p:nvPicPr>
          <p:cNvPr id="11" name="Picture 10"/>
          <p:cNvPicPr>
            <a:picLocks noChangeAspect="1"/>
          </p:cNvPicPr>
          <p:nvPr userDrawn="1"/>
        </p:nvPicPr>
        <p:blipFill>
          <a:blip r:embed="rId82" cstate="print">
            <a:extLst>
              <a:ext uri="{BEBA8EAE-BF5A-486C-A8C5-ECC9F3942E4B}">
                <a14:imgProps xmlns:a14="http://schemas.microsoft.com/office/drawing/2010/main">
                  <a14:imgLayer r:embed="rId8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285750" y="6353176"/>
            <a:ext cx="1487294" cy="298946"/>
          </a:xfrm>
          <a:prstGeom prst="rect">
            <a:avLst/>
          </a:prstGeom>
        </p:spPr>
      </p:pic>
      <p:pic>
        <p:nvPicPr>
          <p:cNvPr id="4" name="Picture 3"/>
          <p:cNvPicPr>
            <a:picLocks noChangeAspect="1"/>
          </p:cNvPicPr>
          <p:nvPr userDrawn="1"/>
        </p:nvPicPr>
        <p:blipFill rotWithShape="1">
          <a:blip r:embed="rId84" cstate="print">
            <a:extLst>
              <a:ext uri="{28A0092B-C50C-407E-A947-70E740481C1C}">
                <a14:useLocalDpi xmlns:a14="http://schemas.microsoft.com/office/drawing/2010/main" val="0"/>
              </a:ext>
            </a:extLst>
          </a:blip>
          <a:srcRect l="5295" t="16470" r="15882" b="10117"/>
          <a:stretch/>
        </p:blipFill>
        <p:spPr>
          <a:xfrm>
            <a:off x="7947210" y="5842971"/>
            <a:ext cx="1196790" cy="743082"/>
          </a:xfrm>
          <a:prstGeom prst="rect">
            <a:avLst/>
          </a:prstGeom>
        </p:spPr>
      </p:pic>
    </p:spTree>
    <p:extLst>
      <p:ext uri="{BB962C8B-B14F-4D97-AF65-F5344CB8AC3E}">
        <p14:creationId xmlns:p14="http://schemas.microsoft.com/office/powerpoint/2010/main" val="18963014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0" r:id="rId31"/>
    <p:sldLayoutId id="2147483681" r:id="rId32"/>
    <p:sldLayoutId id="2147483682" r:id="rId33"/>
    <p:sldLayoutId id="2147483683" r:id="rId34"/>
    <p:sldLayoutId id="2147483684" r:id="rId35"/>
    <p:sldLayoutId id="2147483685" r:id="rId36"/>
    <p:sldLayoutId id="2147483686" r:id="rId37"/>
    <p:sldLayoutId id="2147483687" r:id="rId38"/>
    <p:sldLayoutId id="2147483688" r:id="rId39"/>
    <p:sldLayoutId id="2147483689" r:id="rId40"/>
    <p:sldLayoutId id="2147483690" r:id="rId41"/>
    <p:sldLayoutId id="2147483691" r:id="rId42"/>
    <p:sldLayoutId id="2147483692" r:id="rId43"/>
    <p:sldLayoutId id="2147483693" r:id="rId44"/>
    <p:sldLayoutId id="2147483694" r:id="rId45"/>
    <p:sldLayoutId id="2147483695" r:id="rId46"/>
    <p:sldLayoutId id="2147483696" r:id="rId47"/>
    <p:sldLayoutId id="2147483697" r:id="rId48"/>
    <p:sldLayoutId id="2147483698" r:id="rId49"/>
    <p:sldLayoutId id="2147483699" r:id="rId50"/>
    <p:sldLayoutId id="2147483700" r:id="rId51"/>
    <p:sldLayoutId id="2147483701" r:id="rId52"/>
    <p:sldLayoutId id="2147483702" r:id="rId53"/>
    <p:sldLayoutId id="2147483703" r:id="rId54"/>
    <p:sldLayoutId id="2147483704" r:id="rId55"/>
    <p:sldLayoutId id="2147483705" r:id="rId56"/>
    <p:sldLayoutId id="2147483706" r:id="rId57"/>
    <p:sldLayoutId id="2147483707" r:id="rId58"/>
    <p:sldLayoutId id="2147483708" r:id="rId59"/>
    <p:sldLayoutId id="2147483710" r:id="rId60"/>
    <p:sldLayoutId id="2147483711" r:id="rId61"/>
    <p:sldLayoutId id="2147483712" r:id="rId62"/>
    <p:sldLayoutId id="2147483713" r:id="rId63"/>
    <p:sldLayoutId id="2147483714" r:id="rId64"/>
    <p:sldLayoutId id="2147483715" r:id="rId65"/>
    <p:sldLayoutId id="2147483716" r:id="rId66"/>
    <p:sldLayoutId id="2147483717" r:id="rId67"/>
    <p:sldLayoutId id="2147483719" r:id="rId68"/>
    <p:sldLayoutId id="2147483720" r:id="rId69"/>
    <p:sldLayoutId id="2147483721" r:id="rId70"/>
    <p:sldLayoutId id="2147483722" r:id="rId71"/>
    <p:sldLayoutId id="2147483723" r:id="rId72"/>
    <p:sldLayoutId id="2147483724" r:id="rId73"/>
    <p:sldLayoutId id="2147483728" r:id="rId74"/>
    <p:sldLayoutId id="2147483729" r:id="rId75"/>
    <p:sldLayoutId id="2147483730" r:id="rId76"/>
    <p:sldLayoutId id="2147483731" r:id="rId77"/>
    <p:sldLayoutId id="2147483732" r:id="rId78"/>
    <p:sldLayoutId id="2147483733" r:id="rId79"/>
    <p:sldLayoutId id="2147483734" r:id="rId80"/>
  </p:sldLayoutIdLst>
  <p:txStyles>
    <p:titleStyle>
      <a:lvl1pPr algn="l" defTabSz="685800" rtl="0" eaLnBrk="1" latinLnBrk="0" hangingPunct="1">
        <a:lnSpc>
          <a:spcPct val="100000"/>
        </a:lnSpc>
        <a:spcBef>
          <a:spcPct val="0"/>
        </a:spcBef>
        <a:buNone/>
        <a:defRPr sz="2800" kern="1200">
          <a:solidFill>
            <a:srgbClr val="9A0A25"/>
          </a:solidFill>
          <a:latin typeface="Century Gothic" panose="020B0502020202020204" pitchFamily="34" charset="0"/>
          <a:ea typeface="+mj-ea"/>
          <a:cs typeface="+mj-cs"/>
        </a:defRPr>
      </a:lvl1pPr>
    </p:titleStyle>
    <p:bodyStyle>
      <a:lvl1pPr marL="234950" indent="-234950" algn="l" defTabSz="685800" rtl="0" eaLnBrk="1" latinLnBrk="0" hangingPunct="1">
        <a:lnSpc>
          <a:spcPct val="100000"/>
        </a:lnSpc>
        <a:spcBef>
          <a:spcPts val="0"/>
        </a:spcBef>
        <a:spcAft>
          <a:spcPts val="600"/>
        </a:spcAft>
        <a:buClr>
          <a:srgbClr val="9A0A25"/>
        </a:buClr>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568325" indent="-225425" algn="l" defTabSz="685800" rtl="0" eaLnBrk="1" latinLnBrk="0" hangingPunct="1">
        <a:lnSpc>
          <a:spcPct val="100000"/>
        </a:lnSpc>
        <a:spcBef>
          <a:spcPts val="0"/>
        </a:spcBef>
        <a:spcAft>
          <a:spcPts val="600"/>
        </a:spcAft>
        <a:buClr>
          <a:srgbClr val="9A0A25"/>
        </a:buClr>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914400" indent="-228600" algn="l" defTabSz="685800" rtl="0" eaLnBrk="1" latinLnBrk="0" hangingPunct="1">
        <a:lnSpc>
          <a:spcPct val="100000"/>
        </a:lnSpc>
        <a:spcBef>
          <a:spcPts val="0"/>
        </a:spcBef>
        <a:spcAft>
          <a:spcPts val="600"/>
        </a:spcAft>
        <a:buClr>
          <a:srgbClr val="9A0A25"/>
        </a:buClr>
        <a:buFont typeface="Arial" panose="020B0604020202020204" pitchFamily="34" charset="0"/>
        <a:buChar char="•"/>
        <a:defRPr sz="1600" kern="1200">
          <a:solidFill>
            <a:schemeClr val="tx1"/>
          </a:solidFill>
          <a:latin typeface="Century Gothic" panose="020B0502020202020204" pitchFamily="34" charset="0"/>
          <a:ea typeface="+mn-ea"/>
          <a:cs typeface="+mn-cs"/>
        </a:defRPr>
      </a:lvl3pPr>
      <a:lvl4pPr marL="1260475" indent="-231775" algn="l" defTabSz="685800" rtl="0" eaLnBrk="1" latinLnBrk="0" hangingPunct="1">
        <a:lnSpc>
          <a:spcPct val="100000"/>
        </a:lnSpc>
        <a:spcBef>
          <a:spcPts val="0"/>
        </a:spcBef>
        <a:spcAft>
          <a:spcPts val="600"/>
        </a:spcAft>
        <a:buClr>
          <a:srgbClr val="9A0A25"/>
        </a:buClr>
        <a:buFont typeface="Arial" panose="020B0604020202020204" pitchFamily="34" charset="0"/>
        <a:buChar char="•"/>
        <a:defRPr sz="1400" kern="1200">
          <a:solidFill>
            <a:schemeClr val="tx1"/>
          </a:solidFill>
          <a:latin typeface="Century Gothic" panose="020B0502020202020204" pitchFamily="34" charset="0"/>
          <a:ea typeface="+mn-ea"/>
          <a:cs typeface="+mn-cs"/>
        </a:defRPr>
      </a:lvl4pPr>
      <a:lvl5pPr marL="1606550" indent="-234950" algn="l" defTabSz="685800" rtl="0" eaLnBrk="1" latinLnBrk="0" hangingPunct="1">
        <a:lnSpc>
          <a:spcPct val="100000"/>
        </a:lnSpc>
        <a:spcBef>
          <a:spcPts val="0"/>
        </a:spcBef>
        <a:spcAft>
          <a:spcPts val="600"/>
        </a:spcAft>
        <a:buClr>
          <a:srgbClr val="9A0A25"/>
        </a:buClr>
        <a:buFont typeface="Arial" panose="020B0604020202020204" pitchFamily="34" charset="0"/>
        <a:buChar char="•"/>
        <a:defRPr sz="1200" kern="1200">
          <a:solidFill>
            <a:schemeClr val="tx1"/>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ctrTitle"/>
          </p:nvPr>
        </p:nvSpPr>
        <p:spPr>
          <a:xfrm>
            <a:off x="0" y="1917933"/>
            <a:ext cx="9144000" cy="1720002"/>
          </a:xfrm>
        </p:spPr>
        <p:txBody>
          <a:bodyPr anchor="t">
            <a:normAutofit/>
          </a:bodyPr>
          <a:lstStyle/>
          <a:p>
            <a:pPr algn="ctr"/>
            <a:r>
              <a:rPr lang="en-US" sz="5400" b="1" dirty="0" smtClean="0">
                <a:latin typeface="+mn-lt"/>
              </a:rPr>
              <a:t>The Trump Administration: </a:t>
            </a:r>
            <a:r>
              <a:rPr lang="en-US" sz="5400" b="1" i="1" dirty="0" smtClean="0">
                <a:latin typeface="+mn-lt"/>
              </a:rPr>
              <a:t/>
            </a:r>
            <a:br>
              <a:rPr lang="en-US" sz="5400" b="1" i="1" dirty="0" smtClean="0">
                <a:latin typeface="+mn-lt"/>
              </a:rPr>
            </a:br>
            <a:r>
              <a:rPr lang="en-US" sz="4400" b="1" i="1" dirty="0" smtClean="0">
                <a:latin typeface="+mn-lt"/>
              </a:rPr>
              <a:t>What to Expect Going Forward</a:t>
            </a:r>
            <a:endParaRPr lang="en-US" sz="5400" b="1" dirty="0"/>
          </a:p>
        </p:txBody>
      </p:sp>
      <p:sp>
        <p:nvSpPr>
          <p:cNvPr id="3" name="Subtitle 2" descr="" title=""/>
          <p:cNvSpPr>
            <a:spLocks noGrp="1"/>
          </p:cNvSpPr>
          <p:nvPr>
            <p:ph type="subTitle" idx="1"/>
          </p:nvPr>
        </p:nvSpPr>
        <p:spPr>
          <a:xfrm>
            <a:off x="0" y="3873909"/>
            <a:ext cx="9144000" cy="1769807"/>
          </a:xfrm>
        </p:spPr>
        <p:txBody>
          <a:bodyPr>
            <a:normAutofit/>
          </a:bodyPr>
          <a:lstStyle/>
          <a:p>
            <a:pPr algn="ctr">
              <a:lnSpc>
                <a:spcPct val="70000"/>
              </a:lnSpc>
            </a:pPr>
            <a:r>
              <a:rPr lang="en-US" altLang="en-US" sz="3200" b="1" dirty="0">
                <a:solidFill>
                  <a:srgbClr val="D1E4D5"/>
                </a:solidFill>
                <a:effectLst>
                  <a:outerShdw blurRad="38100" dist="38100" dir="2700000" algn="tl">
                    <a:srgbClr val="000000">
                      <a:alpha val="43137"/>
                    </a:srgbClr>
                  </a:outerShdw>
                </a:effectLst>
                <a:latin typeface="+mn-lt"/>
                <a:ea typeface="ＭＳ Ｐゴシック" panose="020B0600070205080204" pitchFamily="34" charset="-128"/>
              </a:rPr>
              <a:t>Jeffery L. Thompson</a:t>
            </a:r>
          </a:p>
          <a:p>
            <a:pPr algn="ctr">
              <a:lnSpc>
                <a:spcPct val="70000"/>
              </a:lnSpc>
            </a:pPr>
            <a:r>
              <a:rPr lang="en-US" altLang="en-US" sz="3200" b="1" dirty="0">
                <a:solidFill>
                  <a:srgbClr val="D1E4D5"/>
                </a:solidFill>
                <a:effectLst>
                  <a:outerShdw blurRad="38100" dist="38100" dir="2700000" algn="tl">
                    <a:srgbClr val="000000">
                      <a:alpha val="43137"/>
                    </a:srgbClr>
                  </a:outerShdw>
                </a:effectLst>
                <a:latin typeface="+mn-lt"/>
                <a:ea typeface="ＭＳ Ｐゴシック" panose="020B0600070205080204" pitchFamily="34" charset="-128"/>
              </a:rPr>
              <a:t>Constangy, Brooks, Smith &amp; Prophete, LLP</a:t>
            </a:r>
          </a:p>
          <a:p>
            <a:pPr algn="ctr">
              <a:lnSpc>
                <a:spcPct val="70000"/>
              </a:lnSpc>
            </a:pPr>
            <a:r>
              <a:rPr lang="en-US" altLang="en-US" sz="3200" b="1" dirty="0">
                <a:solidFill>
                  <a:srgbClr val="D1E4D5"/>
                </a:solidFill>
                <a:effectLst>
                  <a:outerShdw blurRad="38100" dist="38100" dir="2700000" algn="tl">
                    <a:srgbClr val="000000">
                      <a:alpha val="43137"/>
                    </a:srgbClr>
                  </a:outerShdw>
                </a:effectLst>
                <a:latin typeface="+mn-lt"/>
                <a:ea typeface="ＭＳ Ｐゴシック" panose="020B0600070205080204" pitchFamily="34" charset="-128"/>
              </a:rPr>
              <a:t>Telephone:  478-621-2423</a:t>
            </a:r>
          </a:p>
          <a:p>
            <a:pPr algn="ctr">
              <a:lnSpc>
                <a:spcPct val="70000"/>
              </a:lnSpc>
            </a:pPr>
            <a:r>
              <a:rPr lang="en-US" altLang="en-US" sz="3200" b="1" dirty="0">
                <a:solidFill>
                  <a:srgbClr val="D1E4D5"/>
                </a:solidFill>
                <a:effectLst>
                  <a:outerShdw blurRad="38100" dist="38100" dir="2700000" algn="tl">
                    <a:srgbClr val="000000">
                      <a:alpha val="43137"/>
                    </a:srgbClr>
                  </a:outerShdw>
                </a:effectLst>
                <a:latin typeface="+mn-lt"/>
                <a:ea typeface="ＭＳ Ｐゴシック" panose="020B0600070205080204" pitchFamily="34" charset="-128"/>
              </a:rPr>
              <a:t>Email:  </a:t>
            </a:r>
            <a:r>
              <a:rPr lang="en-US" altLang="en-US" sz="3200" b="1" dirty="0" smtClean="0">
                <a:solidFill>
                  <a:srgbClr val="D1E4D5"/>
                </a:solidFill>
                <a:effectLst>
                  <a:outerShdw blurRad="38100" dist="38100" dir="2700000" algn="tl">
                    <a:srgbClr val="000000">
                      <a:alpha val="43137"/>
                    </a:srgbClr>
                  </a:outerShdw>
                </a:effectLst>
                <a:latin typeface="+mn-lt"/>
                <a:ea typeface="ＭＳ Ｐゴシック" panose="020B0600070205080204" pitchFamily="34" charset="-128"/>
              </a:rPr>
              <a:t>jthompson@constangy.com</a:t>
            </a:r>
            <a:endParaRPr lang="en-US" sz="5400" dirty="0">
              <a:solidFill>
                <a:srgbClr val="D1E4D5"/>
              </a:solidFill>
              <a:effectLst>
                <a:outerShdw blurRad="38100" dist="38100" dir="2700000" algn="tl">
                  <a:srgbClr val="000000">
                    <a:alpha val="43137"/>
                  </a:srgbClr>
                </a:outerShdw>
              </a:effectLst>
            </a:endParaRPr>
          </a:p>
          <a:p>
            <a:endParaRPr lang="en-US" sz="5400" dirty="0"/>
          </a:p>
        </p:txBody>
      </p:sp>
      <p:pic>
        <p:nvPicPr>
          <p:cNvPr id="7" name="Picture 6" descr="" title="">
            <a:hlinkClick r:id="" action="ppaction://noaction" highlightClick="1"/>
          </p:cNvPr>
          <p:cNvPicPr>
            <a:picLocks noChangeAspect="1"/>
          </p:cNvPicPr>
          <p:nvPr/>
        </p:nvPicPr>
        <p:blipFill rotWithShape="1">
          <a:blip r:embed="rId2"/>
          <a:srcRect l="26390" t="7879" r="17564" b="4860"/>
          <a:stretch/>
        </p:blipFill>
        <p:spPr>
          <a:xfrm>
            <a:off x="7885470" y="5345181"/>
            <a:ext cx="1091381" cy="1399748"/>
          </a:xfrm>
          <a:prstGeom prst="actionButtonBlank">
            <a:avLst/>
          </a:prstGeom>
        </p:spPr>
      </p:pic>
      <p:pic>
        <p:nvPicPr>
          <p:cNvPr id="8" name="Picture 7" descr="" title=""/>
          <p:cNvPicPr>
            <a:picLocks noChangeAspect="1"/>
          </p:cNvPicPr>
          <p:nvPr/>
        </p:nvPicPr>
        <p:blipFill rotWithShape="1">
          <a:blip r:embed="rId3"/>
          <a:srcRect l="9193" t="11393" r="5006"/>
          <a:stretch/>
        </p:blipFill>
        <p:spPr>
          <a:xfrm>
            <a:off x="5781368" y="315062"/>
            <a:ext cx="2477729" cy="1366897"/>
          </a:xfrm>
          <a:prstGeom prst="rect">
            <a:avLst/>
          </a:prstGeom>
        </p:spPr>
      </p:pic>
    </p:spTree>
    <p:extLst>
      <p:ext uri="{BB962C8B-B14F-4D97-AF65-F5344CB8AC3E}">
        <p14:creationId xmlns:p14="http://schemas.microsoft.com/office/powerpoint/2010/main" val="386702301"/>
      </p:ext>
    </p:extLst>
  </p:cSld>
  <p:clrMapOvr>
    <a:masterClrMapping/>
  </p:clrMapOvr>
</p:sld>
</file>

<file path=ppt/slides/slide10.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Content Placeholder 2" descr="" title=""/>
          <p:cNvSpPr>
            <a:spLocks noGrp="1"/>
          </p:cNvSpPr>
          <p:nvPr>
            <p:ph idx="1"/>
          </p:nvPr>
        </p:nvSpPr>
        <p:spPr>
          <a:xfrm>
            <a:off x="353961" y="1087855"/>
            <a:ext cx="8436078" cy="4693511"/>
          </a:xfrm>
        </p:spPr>
        <p:txBody>
          <a:bodyPr>
            <a:noAutofit/>
          </a:bodyPr>
          <a:lstStyle/>
          <a:p>
            <a:pPr>
              <a:lnSpc>
                <a:spcPct val="125000"/>
              </a:lnSpc>
              <a:buClr>
                <a:srgbClr val="179050"/>
              </a:buClr>
              <a:buFont typeface="Wingdings" panose="05000000000000000000" pitchFamily="2" charset="2"/>
              <a:buChar char="q"/>
            </a:pPr>
            <a:r>
              <a:rPr lang="en-US" sz="3200" dirty="0"/>
              <a:t>Are your harassment policies up to date</a:t>
            </a:r>
            <a:r>
              <a:rPr lang="en-US" sz="3200" dirty="0" smtClean="0"/>
              <a:t>?</a:t>
            </a:r>
          </a:p>
          <a:p>
            <a:pPr>
              <a:lnSpc>
                <a:spcPct val="125000"/>
              </a:lnSpc>
              <a:buClr>
                <a:srgbClr val="179050"/>
              </a:buClr>
              <a:buFont typeface="Wingdings" panose="05000000000000000000" pitchFamily="2" charset="2"/>
              <a:buChar char="q"/>
            </a:pPr>
            <a:r>
              <a:rPr lang="en-US" sz="3200" dirty="0" smtClean="0"/>
              <a:t>Have you trained your employees on your policy?</a:t>
            </a:r>
          </a:p>
          <a:p>
            <a:pPr>
              <a:lnSpc>
                <a:spcPct val="125000"/>
              </a:lnSpc>
              <a:buClr>
                <a:srgbClr val="179050"/>
              </a:buClr>
              <a:buFont typeface="Wingdings" panose="05000000000000000000" pitchFamily="2" charset="2"/>
              <a:buChar char="q"/>
            </a:pPr>
            <a:r>
              <a:rPr lang="en-US" sz="3200" dirty="0" smtClean="0"/>
              <a:t>Are you timely investigating any complaints?</a:t>
            </a:r>
          </a:p>
          <a:p>
            <a:pPr>
              <a:lnSpc>
                <a:spcPct val="125000"/>
              </a:lnSpc>
              <a:buClr>
                <a:srgbClr val="179050"/>
              </a:buClr>
              <a:buFont typeface="Wingdings" panose="05000000000000000000" pitchFamily="2" charset="2"/>
              <a:buChar char="q"/>
            </a:pPr>
            <a:r>
              <a:rPr lang="en-US" sz="3200" dirty="0" smtClean="0"/>
              <a:t>What steps are you taking once an investigation is completed?</a:t>
            </a:r>
            <a:endParaRPr lang="en-US" sz="3200" dirty="0"/>
          </a:p>
        </p:txBody>
      </p:sp>
      <p:sp>
        <p:nvSpPr>
          <p:cNvPr id="5" name="Title 1" descr="" title=""/>
          <p:cNvSpPr>
            <a:spLocks noGrp="1"/>
          </p:cNvSpPr>
          <p:nvPr>
            <p:ph type="title"/>
          </p:nvPr>
        </p:nvSpPr>
        <p:spPr>
          <a:xfrm>
            <a:off x="193752" y="374609"/>
            <a:ext cx="7886700" cy="888109"/>
          </a:xfrm>
        </p:spPr>
        <p:txBody>
          <a:bodyPr>
            <a:normAutofit/>
          </a:bodyPr>
          <a:lstStyle/>
          <a:p>
            <a:r>
              <a:rPr lang="en-US" sz="3600" dirty="0" smtClean="0">
                <a:solidFill>
                  <a:schemeClr val="accent1">
                    <a:lumMod val="75000"/>
                  </a:schemeClr>
                </a:solidFill>
              </a:rPr>
              <a:t>Legal Checkup</a:t>
            </a:r>
            <a:endParaRPr lang="en-US" sz="3600" dirty="0">
              <a:solidFill>
                <a:schemeClr val="accent1">
                  <a:lumMod val="75000"/>
                </a:schemeClr>
              </a:solidFill>
            </a:endParaRPr>
          </a:p>
        </p:txBody>
      </p:sp>
    </p:spTree>
    <p:extLst>
      <p:ext uri="{BB962C8B-B14F-4D97-AF65-F5344CB8AC3E}">
        <p14:creationId xmlns:p14="http://schemas.microsoft.com/office/powerpoint/2010/main" val="2443479091"/>
      </p:ext>
    </p:extLst>
  </p:cSld>
  <p:clrMapOvr>
    <a:masterClrMapping/>
  </p:clrMapOvr>
</p:sld>
</file>

<file path=ppt/slides/slide11.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normAutofit/>
          </a:bodyPr>
          <a:lstStyle/>
          <a:p>
            <a:r>
              <a:rPr lang="en-US" sz="3600" dirty="0" smtClean="0">
                <a:solidFill>
                  <a:schemeClr val="accent1">
                    <a:lumMod val="75000"/>
                  </a:schemeClr>
                </a:solidFill>
              </a:rPr>
              <a:t>Religious Discrimination</a:t>
            </a:r>
            <a:endParaRPr lang="en-US" sz="3600" dirty="0">
              <a:solidFill>
                <a:schemeClr val="accent1">
                  <a:lumMod val="75000"/>
                </a:schemeClr>
              </a:solidFill>
            </a:endParaRPr>
          </a:p>
        </p:txBody>
      </p:sp>
      <p:sp>
        <p:nvSpPr>
          <p:cNvPr id="3" name="Content Placeholder 2" descr="" title=""/>
          <p:cNvSpPr>
            <a:spLocks noGrp="1"/>
          </p:cNvSpPr>
          <p:nvPr>
            <p:ph idx="1"/>
          </p:nvPr>
        </p:nvSpPr>
        <p:spPr>
          <a:xfrm>
            <a:off x="193752" y="1255436"/>
            <a:ext cx="8366048" cy="5112682"/>
          </a:xfrm>
        </p:spPr>
        <p:txBody>
          <a:bodyPr>
            <a:noAutofit/>
          </a:bodyPr>
          <a:lstStyle/>
          <a:p>
            <a:r>
              <a:rPr lang="en-US" b="1" dirty="0"/>
              <a:t>Faith and the Flu</a:t>
            </a:r>
          </a:p>
          <a:p>
            <a:pPr lvl="1"/>
            <a:r>
              <a:rPr lang="en-US" sz="2400" i="1" dirty="0"/>
              <a:t>Fallon v. Mercy Catholic Medical Center of S. Pa.</a:t>
            </a:r>
            <a:endParaRPr lang="en-US" sz="2400" dirty="0"/>
          </a:p>
          <a:p>
            <a:pPr lvl="2"/>
            <a:r>
              <a:rPr lang="en-US" sz="2400" dirty="0"/>
              <a:t>Employee refused a mandatory flu shot</a:t>
            </a:r>
          </a:p>
          <a:p>
            <a:pPr lvl="2"/>
            <a:r>
              <a:rPr lang="en-US" sz="2400" dirty="0"/>
              <a:t>Cited religious reasons</a:t>
            </a:r>
          </a:p>
          <a:p>
            <a:pPr lvl="2"/>
            <a:r>
              <a:rPr lang="en-US" sz="2400" dirty="0"/>
              <a:t>Submitted 22 page memo re: “sincerely held” beliefs</a:t>
            </a:r>
          </a:p>
          <a:p>
            <a:pPr lvl="2"/>
            <a:r>
              <a:rPr lang="en-US" sz="2400" dirty="0"/>
              <a:t>Court rejected employee’s beliefs</a:t>
            </a:r>
          </a:p>
          <a:p>
            <a:pPr lvl="2"/>
            <a:r>
              <a:rPr lang="en-US" sz="2400" dirty="0"/>
              <a:t>Did not include “fundamental and ultimate questions” of deep and imponderable matters</a:t>
            </a:r>
          </a:p>
          <a:p>
            <a:pPr lvl="2"/>
            <a:r>
              <a:rPr lang="en-US" sz="2400" dirty="0"/>
              <a:t>Actually just a complaint about the alleged health effects and vaccine’s efficiency </a:t>
            </a:r>
          </a:p>
        </p:txBody>
      </p:sp>
    </p:spTree>
    <p:extLst>
      <p:ext uri="{BB962C8B-B14F-4D97-AF65-F5344CB8AC3E}">
        <p14:creationId xmlns:p14="http://schemas.microsoft.com/office/powerpoint/2010/main" val="484297986"/>
      </p:ext>
    </p:extLst>
  </p:cSld>
  <p:clrMapOvr>
    <a:masterClrMapping/>
  </p:clrMapOvr>
</p:sld>
</file>

<file path=ppt/slides/slide12.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normAutofit/>
          </a:bodyPr>
          <a:lstStyle/>
          <a:p>
            <a:r>
              <a:rPr lang="en-US" sz="3600" dirty="0" smtClean="0">
                <a:solidFill>
                  <a:schemeClr val="accent1">
                    <a:lumMod val="75000"/>
                  </a:schemeClr>
                </a:solidFill>
              </a:rPr>
              <a:t>Religious Protection</a:t>
            </a:r>
            <a:endParaRPr lang="en-US" sz="3600" dirty="0">
              <a:solidFill>
                <a:schemeClr val="accent1">
                  <a:lumMod val="75000"/>
                </a:schemeClr>
              </a:solidFill>
            </a:endParaRPr>
          </a:p>
        </p:txBody>
      </p:sp>
      <p:sp>
        <p:nvSpPr>
          <p:cNvPr id="3" name="Content Placeholder 2" descr="" title=""/>
          <p:cNvSpPr>
            <a:spLocks noGrp="1"/>
          </p:cNvSpPr>
          <p:nvPr>
            <p:ph idx="1"/>
          </p:nvPr>
        </p:nvSpPr>
        <p:spPr>
          <a:xfrm>
            <a:off x="347134" y="1262718"/>
            <a:ext cx="8534399" cy="4757082"/>
          </a:xfrm>
        </p:spPr>
        <p:txBody>
          <a:bodyPr>
            <a:normAutofit/>
          </a:bodyPr>
          <a:lstStyle/>
          <a:p>
            <a:r>
              <a:rPr lang="en-US" sz="2300" b="1" dirty="0"/>
              <a:t>Promoting Free Speech and Religious Liberty – Executive Order</a:t>
            </a:r>
          </a:p>
          <a:p>
            <a:pPr lvl="1"/>
            <a:r>
              <a:rPr lang="en-US" sz="2300" dirty="0"/>
              <a:t>Executive branch’s policy to vigorously enforce religious freedom </a:t>
            </a:r>
          </a:p>
          <a:p>
            <a:pPr lvl="1"/>
            <a:r>
              <a:rPr lang="en-US" sz="2300" dirty="0"/>
              <a:t>Focus on healthcare employers</a:t>
            </a:r>
          </a:p>
          <a:p>
            <a:pPr lvl="2"/>
            <a:r>
              <a:rPr lang="en-US" sz="2300" dirty="0"/>
              <a:t>Employers may be required to allow nurses to opt out of assisting with care that violates religious beliefs</a:t>
            </a:r>
          </a:p>
          <a:p>
            <a:pPr lvl="2"/>
            <a:r>
              <a:rPr lang="en-US" sz="2300" dirty="0"/>
              <a:t>Apply to all healthcare workers </a:t>
            </a:r>
          </a:p>
          <a:p>
            <a:r>
              <a:rPr lang="en-US" sz="2300" b="1" dirty="0"/>
              <a:t>Failure to accommodate could subject to discrimination claims</a:t>
            </a:r>
          </a:p>
        </p:txBody>
      </p:sp>
    </p:spTree>
    <p:extLst>
      <p:ext uri="{BB962C8B-B14F-4D97-AF65-F5344CB8AC3E}">
        <p14:creationId xmlns:p14="http://schemas.microsoft.com/office/powerpoint/2010/main" val="1865706038"/>
      </p:ext>
    </p:extLst>
  </p:cSld>
  <p:clrMapOvr>
    <a:masterClrMapping/>
  </p:clrMapOvr>
</p:sld>
</file>

<file path=ppt/slides/slide13.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normAutofit/>
          </a:bodyPr>
          <a:lstStyle/>
          <a:p>
            <a:r>
              <a:rPr lang="en-US" sz="3600" dirty="0" smtClean="0">
                <a:solidFill>
                  <a:schemeClr val="accent1">
                    <a:lumMod val="75000"/>
                  </a:schemeClr>
                </a:solidFill>
              </a:rPr>
              <a:t>Gender Discrimination</a:t>
            </a:r>
            <a:endParaRPr lang="en-US" sz="3600" dirty="0">
              <a:solidFill>
                <a:schemeClr val="accent1">
                  <a:lumMod val="75000"/>
                </a:schemeClr>
              </a:solidFill>
            </a:endParaRPr>
          </a:p>
        </p:txBody>
      </p:sp>
      <p:sp>
        <p:nvSpPr>
          <p:cNvPr id="3" name="Content Placeholder 2" descr="" title=""/>
          <p:cNvSpPr>
            <a:spLocks noGrp="1"/>
          </p:cNvSpPr>
          <p:nvPr>
            <p:ph idx="1"/>
          </p:nvPr>
        </p:nvSpPr>
        <p:spPr>
          <a:xfrm>
            <a:off x="408517" y="1262718"/>
            <a:ext cx="8422216" cy="5095749"/>
          </a:xfrm>
        </p:spPr>
        <p:txBody>
          <a:bodyPr>
            <a:normAutofit/>
          </a:bodyPr>
          <a:lstStyle/>
          <a:p>
            <a:r>
              <a:rPr lang="en-US" sz="2300" b="1" dirty="0"/>
              <a:t>BFOQ</a:t>
            </a:r>
          </a:p>
          <a:p>
            <a:pPr lvl="1"/>
            <a:r>
              <a:rPr lang="en-US" sz="2300" i="1" dirty="0"/>
              <a:t>Equal Employment Opportunity Commission v. Gold Inc. d/b/a Sammy's Gentlemen's Club</a:t>
            </a:r>
            <a:endParaRPr lang="en-US" sz="2300" dirty="0"/>
          </a:p>
          <a:p>
            <a:pPr lvl="2"/>
            <a:r>
              <a:rPr lang="en-US" sz="2300" dirty="0"/>
              <a:t>Refused to hire male bartenders</a:t>
            </a:r>
          </a:p>
          <a:p>
            <a:pPr lvl="2"/>
            <a:r>
              <a:rPr lang="en-US" sz="2300" dirty="0"/>
              <a:t>Asserted success revolves around “beautiful women”</a:t>
            </a:r>
          </a:p>
          <a:p>
            <a:pPr lvl="2"/>
            <a:r>
              <a:rPr lang="en-US" sz="2300" dirty="0"/>
              <a:t>Sex is a BFOQ </a:t>
            </a:r>
          </a:p>
          <a:p>
            <a:pPr lvl="3"/>
            <a:r>
              <a:rPr lang="en-US" sz="2300" dirty="0"/>
              <a:t>Does sex relate to the “essence” or “central mission” of the business</a:t>
            </a:r>
          </a:p>
          <a:p>
            <a:pPr lvl="3"/>
            <a:r>
              <a:rPr lang="en-US" sz="2300" dirty="0"/>
              <a:t>This is not the same as customer preference</a:t>
            </a:r>
          </a:p>
          <a:p>
            <a:pPr lvl="2"/>
            <a:r>
              <a:rPr lang="en-US" sz="2300" dirty="0"/>
              <a:t>Case is still pending</a:t>
            </a:r>
          </a:p>
        </p:txBody>
      </p:sp>
    </p:spTree>
    <p:extLst>
      <p:ext uri="{BB962C8B-B14F-4D97-AF65-F5344CB8AC3E}">
        <p14:creationId xmlns:p14="http://schemas.microsoft.com/office/powerpoint/2010/main" val="4221393610"/>
      </p:ext>
    </p:extLst>
  </p:cSld>
  <p:clrMapOvr>
    <a:masterClrMapping/>
  </p:clrMapOvr>
</p:sld>
</file>

<file path=ppt/slides/slide14.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normAutofit/>
          </a:bodyPr>
          <a:lstStyle/>
          <a:p>
            <a:r>
              <a:rPr lang="en-US" sz="3600" dirty="0" smtClean="0">
                <a:solidFill>
                  <a:schemeClr val="accent1">
                    <a:lumMod val="75000"/>
                  </a:schemeClr>
                </a:solidFill>
              </a:rPr>
              <a:t>Sexual Orientation</a:t>
            </a:r>
            <a:endParaRPr lang="en-US" sz="3600" dirty="0">
              <a:solidFill>
                <a:schemeClr val="accent1">
                  <a:lumMod val="75000"/>
                </a:schemeClr>
              </a:solidFill>
            </a:endParaRPr>
          </a:p>
        </p:txBody>
      </p:sp>
      <p:sp>
        <p:nvSpPr>
          <p:cNvPr id="3" name="Content Placeholder 2" descr="" title=""/>
          <p:cNvSpPr>
            <a:spLocks noGrp="1"/>
          </p:cNvSpPr>
          <p:nvPr>
            <p:ph idx="1"/>
          </p:nvPr>
        </p:nvSpPr>
        <p:spPr>
          <a:xfrm>
            <a:off x="628650" y="1262717"/>
            <a:ext cx="7886700" cy="5019549"/>
          </a:xfrm>
        </p:spPr>
        <p:txBody>
          <a:bodyPr>
            <a:normAutofit lnSpcReduction="10000"/>
          </a:bodyPr>
          <a:lstStyle/>
          <a:p>
            <a:r>
              <a:rPr lang="en-US" sz="2300" b="1" dirty="0"/>
              <a:t>Is Sexual Orientation Sex Discrimination?</a:t>
            </a:r>
            <a:r>
              <a:rPr lang="en-US" sz="2300" dirty="0"/>
              <a:t>	</a:t>
            </a:r>
          </a:p>
          <a:p>
            <a:pPr>
              <a:spcAft>
                <a:spcPts val="1200"/>
              </a:spcAft>
            </a:pPr>
            <a:r>
              <a:rPr lang="en-US" sz="2300" dirty="0"/>
              <a:t>It depends where you live</a:t>
            </a:r>
          </a:p>
          <a:p>
            <a:pPr lvl="1"/>
            <a:r>
              <a:rPr lang="en-US" sz="2300" b="1" i="1" dirty="0"/>
              <a:t>Evans v. Georgia Regional Hospital </a:t>
            </a:r>
            <a:endParaRPr lang="en-US" sz="2300" b="1" dirty="0"/>
          </a:p>
          <a:p>
            <a:pPr lvl="2"/>
            <a:r>
              <a:rPr lang="en-US" sz="2300" dirty="0"/>
              <a:t>Eleventh Circuit Court of Appeals</a:t>
            </a:r>
          </a:p>
          <a:p>
            <a:pPr lvl="2"/>
            <a:r>
              <a:rPr lang="en-US" sz="2300" dirty="0"/>
              <a:t>Sexual orientation discrimination is </a:t>
            </a:r>
            <a:r>
              <a:rPr lang="en-US" sz="2300" i="1" dirty="0"/>
              <a:t>not</a:t>
            </a:r>
            <a:r>
              <a:rPr lang="en-US" sz="2300" dirty="0"/>
              <a:t> prohibited by Title VII</a:t>
            </a:r>
          </a:p>
          <a:p>
            <a:pPr lvl="2">
              <a:spcAft>
                <a:spcPts val="1200"/>
              </a:spcAft>
            </a:pPr>
            <a:r>
              <a:rPr lang="en-US" sz="2300" dirty="0"/>
              <a:t>Does not address local laws</a:t>
            </a:r>
          </a:p>
          <a:p>
            <a:pPr lvl="1"/>
            <a:r>
              <a:rPr lang="en-US" sz="2300" b="1" i="1" dirty="0" err="1"/>
              <a:t>Zarda</a:t>
            </a:r>
            <a:r>
              <a:rPr lang="en-US" sz="2300" b="1" i="1" dirty="0"/>
              <a:t> v. Altitude Express</a:t>
            </a:r>
          </a:p>
          <a:p>
            <a:pPr lvl="2"/>
            <a:r>
              <a:rPr lang="en-US" sz="2300" dirty="0"/>
              <a:t>Second Circuit Court of Appeals </a:t>
            </a:r>
          </a:p>
          <a:p>
            <a:pPr lvl="2"/>
            <a:r>
              <a:rPr lang="en-US" sz="2300" dirty="0"/>
              <a:t>Law has evolved and now covers sexual orientation </a:t>
            </a:r>
          </a:p>
          <a:p>
            <a:pPr lvl="2"/>
            <a:r>
              <a:rPr lang="en-US" sz="2300" dirty="0"/>
              <a:t>EEOC and DOJ took conflicting views </a:t>
            </a:r>
          </a:p>
          <a:p>
            <a:pPr lvl="1"/>
            <a:endParaRPr lang="en-US" sz="2300" dirty="0" smtClean="0"/>
          </a:p>
          <a:p>
            <a:endParaRPr lang="en-US" dirty="0"/>
          </a:p>
        </p:txBody>
      </p:sp>
    </p:spTree>
    <p:extLst>
      <p:ext uri="{BB962C8B-B14F-4D97-AF65-F5344CB8AC3E}">
        <p14:creationId xmlns:p14="http://schemas.microsoft.com/office/powerpoint/2010/main" val="1379379816"/>
      </p:ext>
    </p:extLst>
  </p:cSld>
  <p:clrMapOvr>
    <a:masterClrMapping/>
  </p:clrMapOvr>
</p:sld>
</file>

<file path=ppt/slides/slide15.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4" name="Title 3" descr="" title=""/>
          <p:cNvSpPr>
            <a:spLocks noGrp="1"/>
          </p:cNvSpPr>
          <p:nvPr>
            <p:ph type="title"/>
          </p:nvPr>
        </p:nvSpPr>
        <p:spPr>
          <a:xfrm>
            <a:off x="98323" y="1779364"/>
            <a:ext cx="8558213" cy="786343"/>
          </a:xfrm>
        </p:spPr>
        <p:txBody>
          <a:bodyPr>
            <a:noAutofit/>
          </a:bodyPr>
          <a:lstStyle/>
          <a:p>
            <a:pPr algn="ctr"/>
            <a:r>
              <a:rPr lang="en-US" sz="4200" b="1" dirty="0" smtClean="0">
                <a:solidFill>
                  <a:schemeClr val="accent1">
                    <a:lumMod val="75000"/>
                  </a:schemeClr>
                </a:solidFill>
              </a:rPr>
              <a:t>Addressing Pay Equity Issues in the Workplace</a:t>
            </a:r>
            <a:endParaRPr lang="en-US" sz="4200" b="1" dirty="0">
              <a:solidFill>
                <a:schemeClr val="accent1">
                  <a:lumMod val="75000"/>
                </a:schemeClr>
              </a:solidFill>
            </a:endParaRPr>
          </a:p>
        </p:txBody>
      </p:sp>
      <p:pic>
        <p:nvPicPr>
          <p:cNvPr id="3074" name="Picture 2" descr="" ti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1086" y="3066191"/>
            <a:ext cx="5871598" cy="22538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142111"/>
      </p:ext>
    </p:extLst>
  </p:cSld>
  <p:clrMapOvr>
    <a:masterClrMapping/>
  </p:clrMapOvr>
</p:sld>
</file>

<file path=ppt/slides/slide16.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normAutofit/>
          </a:bodyPr>
          <a:lstStyle/>
          <a:p>
            <a:r>
              <a:rPr lang="en-US" sz="3600" dirty="0">
                <a:solidFill>
                  <a:schemeClr val="accent1">
                    <a:lumMod val="75000"/>
                  </a:schemeClr>
                </a:solidFill>
              </a:rPr>
              <a:t>Did You Know?</a:t>
            </a:r>
          </a:p>
        </p:txBody>
      </p:sp>
      <p:sp>
        <p:nvSpPr>
          <p:cNvPr id="3" name="Content Placeholder 2" descr="" title=""/>
          <p:cNvSpPr>
            <a:spLocks noGrp="1"/>
          </p:cNvSpPr>
          <p:nvPr>
            <p:ph idx="1"/>
          </p:nvPr>
        </p:nvSpPr>
        <p:spPr>
          <a:xfrm>
            <a:off x="321733" y="1430867"/>
            <a:ext cx="8627534" cy="4532577"/>
          </a:xfrm>
        </p:spPr>
        <p:txBody>
          <a:bodyPr>
            <a:normAutofit fontScale="47500" lnSpcReduction="20000"/>
          </a:bodyPr>
          <a:lstStyle/>
          <a:p>
            <a:r>
              <a:rPr lang="en-US" sz="5500" b="0" dirty="0"/>
              <a:t>More women hold bachelor’s degrees </a:t>
            </a:r>
            <a:r>
              <a:rPr lang="en-US" sz="5500" b="0" dirty="0" smtClean="0"/>
              <a:t>than men</a:t>
            </a:r>
            <a:endParaRPr lang="en-US" sz="5500" b="0" dirty="0"/>
          </a:p>
          <a:p>
            <a:r>
              <a:rPr lang="en-US" sz="5500" b="0" dirty="0"/>
              <a:t>Women are more likely to go to </a:t>
            </a:r>
            <a:r>
              <a:rPr lang="en-US" sz="5500" b="0" dirty="0" smtClean="0"/>
              <a:t>college and to pursue higher-level degrees, </a:t>
            </a:r>
            <a:r>
              <a:rPr lang="en-US" sz="5500" b="0" dirty="0"/>
              <a:t>and </a:t>
            </a:r>
            <a:r>
              <a:rPr lang="en-US" sz="5500" b="0" dirty="0" smtClean="0"/>
              <a:t>they are </a:t>
            </a:r>
            <a:r>
              <a:rPr lang="en-US" sz="5500" b="0" dirty="0"/>
              <a:t>more likely to </a:t>
            </a:r>
            <a:r>
              <a:rPr lang="en-US" sz="5500" b="0" dirty="0" smtClean="0"/>
              <a:t>graduate</a:t>
            </a:r>
            <a:endParaRPr lang="en-US" sz="5500" b="0" dirty="0"/>
          </a:p>
          <a:p>
            <a:r>
              <a:rPr lang="en-US" sz="5500" b="0" dirty="0"/>
              <a:t>College-educated young women are now as likely to be employed as doctors, dentists, lawyers, professors, managers and scientists as they are teachers, nurses, librarians, secretaries or social workers</a:t>
            </a:r>
          </a:p>
          <a:p>
            <a:r>
              <a:rPr lang="en-US" sz="5500" b="0" dirty="0"/>
              <a:t>In the US, women are 50% of the labor force and 40% of primary wage earners</a:t>
            </a:r>
          </a:p>
          <a:p>
            <a:pPr marL="0" indent="0">
              <a:buNone/>
            </a:pPr>
            <a:endParaRPr lang="en-US" sz="1200" dirty="0"/>
          </a:p>
          <a:p>
            <a:r>
              <a:rPr lang="en-US" sz="1200" dirty="0"/>
              <a:t>Source: Time (http://www.time.com/4064665/women-college-degree/)</a:t>
            </a:r>
          </a:p>
          <a:p>
            <a:r>
              <a:rPr lang="en-US" sz="1200" dirty="0"/>
              <a:t>Source: Huffington Post (http://www.huffingtonpost.com/lisa-marie-jenkins/unconscious-gender-bias-e_b_7447524.html)</a:t>
            </a:r>
          </a:p>
          <a:p>
            <a:r>
              <a:rPr lang="en-US" sz="1200" dirty="0"/>
              <a:t>Source: U.S. News &amp; World Report (http://www.usnews.com/news/blogs/data-mine/2014/10/31/women-more-likely-to-graduate-college-but-still-earn-less-than-men)</a:t>
            </a:r>
            <a:endParaRPr lang="en-US" dirty="0"/>
          </a:p>
        </p:txBody>
      </p:sp>
      <p:sp>
        <p:nvSpPr>
          <p:cNvPr id="4" name="Slide Number Placeholder 3" descr="" title=""/>
          <p:cNvSpPr>
            <a:spLocks noGrp="1"/>
          </p:cNvSpPr>
          <p:nvPr>
            <p:ph type="sldNum" sz="quarter" idx="12"/>
          </p:nvPr>
        </p:nvSpPr>
        <p:spPr/>
        <p:txBody>
          <a:bodyPr/>
          <a:lstStyle/>
          <a:p>
            <a:fld id="{592CECCF-FAB7-4756-B458-280CF2752F0B}" type="slidenum">
              <a:rPr lang="en-US" smtClean="0"/>
              <a:pPr/>
              <a:t>16</a:t>
            </a:fld>
            <a:endParaRPr lang="en-US" dirty="0"/>
          </a:p>
        </p:txBody>
      </p:sp>
    </p:spTree>
    <p:extLst>
      <p:ext uri="{BB962C8B-B14F-4D97-AF65-F5344CB8AC3E}">
        <p14:creationId xmlns:p14="http://schemas.microsoft.com/office/powerpoint/2010/main" val="3005862333"/>
      </p:ext>
    </p:extLst>
  </p:cSld>
  <p:clrMapOvr>
    <a:masterClrMapping/>
  </p:clrMapOvr>
</p:sld>
</file>

<file path=ppt/slides/slide17.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normAutofit/>
          </a:bodyPr>
          <a:lstStyle/>
          <a:p>
            <a:r>
              <a:rPr lang="en-US" sz="3600" dirty="0">
                <a:solidFill>
                  <a:schemeClr val="accent1">
                    <a:lumMod val="75000"/>
                  </a:schemeClr>
                </a:solidFill>
              </a:rPr>
              <a:t>Despite Those </a:t>
            </a:r>
            <a:r>
              <a:rPr lang="en-US" sz="3600" dirty="0" smtClean="0">
                <a:solidFill>
                  <a:schemeClr val="accent1">
                    <a:lumMod val="75000"/>
                  </a:schemeClr>
                </a:solidFill>
              </a:rPr>
              <a:t>Stats . . .</a:t>
            </a:r>
            <a:endParaRPr lang="en-US" sz="3600" dirty="0">
              <a:solidFill>
                <a:schemeClr val="accent1">
                  <a:lumMod val="75000"/>
                </a:schemeClr>
              </a:solidFill>
            </a:endParaRPr>
          </a:p>
        </p:txBody>
      </p:sp>
      <p:sp>
        <p:nvSpPr>
          <p:cNvPr id="3" name="Content Placeholder 2" descr="" title=""/>
          <p:cNvSpPr>
            <a:spLocks noGrp="1"/>
          </p:cNvSpPr>
          <p:nvPr>
            <p:ph idx="1"/>
          </p:nvPr>
        </p:nvSpPr>
        <p:spPr>
          <a:xfrm>
            <a:off x="618817" y="1262718"/>
            <a:ext cx="7886700" cy="4351338"/>
          </a:xfrm>
        </p:spPr>
        <p:txBody>
          <a:bodyPr/>
          <a:lstStyle/>
          <a:p>
            <a:r>
              <a:rPr lang="en-US" sz="3200" b="0" dirty="0" smtClean="0"/>
              <a:t>It is reported </a:t>
            </a:r>
            <a:r>
              <a:rPr lang="en-US" sz="3200" b="0" dirty="0"/>
              <a:t>that women take home </a:t>
            </a:r>
            <a:r>
              <a:rPr lang="en-US" sz="3200" b="1" dirty="0"/>
              <a:t>82.9 </a:t>
            </a:r>
            <a:r>
              <a:rPr lang="en-US" sz="3200" b="0" dirty="0"/>
              <a:t>cents for every dollar earned by men</a:t>
            </a:r>
          </a:p>
          <a:p>
            <a:r>
              <a:rPr lang="en-US" sz="3200" b="0" dirty="0"/>
              <a:t>African American women take home </a:t>
            </a:r>
            <a:r>
              <a:rPr lang="en-US" sz="3200" b="1" dirty="0"/>
              <a:t>68.6 </a:t>
            </a:r>
            <a:r>
              <a:rPr lang="en-US" sz="3200" b="0" dirty="0"/>
              <a:t>cents for every dollar earned by men</a:t>
            </a:r>
          </a:p>
          <a:p>
            <a:r>
              <a:rPr lang="en-US" sz="3200" b="0" dirty="0"/>
              <a:t>Latina women take home </a:t>
            </a:r>
            <a:r>
              <a:rPr lang="en-US" sz="3200" b="1" dirty="0"/>
              <a:t>60.4 </a:t>
            </a:r>
            <a:r>
              <a:rPr lang="en-US" sz="3200" b="0" dirty="0"/>
              <a:t>cents for every dollar earned by men</a:t>
            </a:r>
          </a:p>
          <a:p>
            <a:endParaRPr lang="en-US" dirty="0"/>
          </a:p>
        </p:txBody>
      </p:sp>
    </p:spTree>
    <p:extLst>
      <p:ext uri="{BB962C8B-B14F-4D97-AF65-F5344CB8AC3E}">
        <p14:creationId xmlns:p14="http://schemas.microsoft.com/office/powerpoint/2010/main" val="3814048279"/>
      </p:ext>
    </p:extLst>
  </p:cSld>
  <p:clrMapOvr>
    <a:masterClrMapping/>
  </p:clrMapOvr>
</p:sld>
</file>

<file path=ppt/slides/slide18.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normAutofit/>
          </a:bodyPr>
          <a:lstStyle/>
          <a:p>
            <a:r>
              <a:rPr lang="en-US" sz="3600" dirty="0">
                <a:solidFill>
                  <a:schemeClr val="accent1">
                    <a:lumMod val="75000"/>
                  </a:schemeClr>
                </a:solidFill>
              </a:rPr>
              <a:t>Why is There a Pay Gap?</a:t>
            </a:r>
          </a:p>
        </p:txBody>
      </p:sp>
      <p:sp>
        <p:nvSpPr>
          <p:cNvPr id="3" name="Content Placeholder 2" descr="" title=""/>
          <p:cNvSpPr>
            <a:spLocks noGrp="1"/>
          </p:cNvSpPr>
          <p:nvPr>
            <p:ph idx="1"/>
          </p:nvPr>
        </p:nvSpPr>
        <p:spPr/>
        <p:txBody>
          <a:bodyPr>
            <a:normAutofit/>
          </a:bodyPr>
          <a:lstStyle/>
          <a:p>
            <a:r>
              <a:rPr lang="en-US" sz="3200" b="0" dirty="0"/>
              <a:t>Self-segregation into low-paying occupations</a:t>
            </a:r>
          </a:p>
          <a:p>
            <a:r>
              <a:rPr lang="en-US" sz="3200" b="0" dirty="0"/>
              <a:t>Education</a:t>
            </a:r>
          </a:p>
          <a:p>
            <a:r>
              <a:rPr lang="en-US" sz="3200" b="0" dirty="0"/>
              <a:t>Time in workforce</a:t>
            </a:r>
          </a:p>
          <a:p>
            <a:r>
              <a:rPr lang="en-US" sz="3200" b="0" dirty="0"/>
              <a:t>Experience</a:t>
            </a:r>
          </a:p>
          <a:p>
            <a:r>
              <a:rPr lang="en-US" sz="3200" b="0" dirty="0"/>
              <a:t>Other life choices that affect pay</a:t>
            </a:r>
          </a:p>
          <a:p>
            <a:r>
              <a:rPr lang="en-US" sz="3200" b="0" dirty="0" smtClean="0"/>
              <a:t>Discrimination</a:t>
            </a:r>
            <a:endParaRPr lang="en-US" sz="3200" b="0" dirty="0"/>
          </a:p>
          <a:p>
            <a:endParaRPr lang="en-US" sz="3200" dirty="0"/>
          </a:p>
        </p:txBody>
      </p:sp>
    </p:spTree>
    <p:extLst>
      <p:ext uri="{BB962C8B-B14F-4D97-AF65-F5344CB8AC3E}">
        <p14:creationId xmlns:p14="http://schemas.microsoft.com/office/powerpoint/2010/main" val="1367850946"/>
      </p:ext>
    </p:extLst>
  </p:cSld>
  <p:clrMapOvr>
    <a:masterClrMapping/>
  </p:clrMapOvr>
</p:sld>
</file>

<file path=ppt/slides/slide19.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Title 2" descr="" title=""/>
          <p:cNvSpPr>
            <a:spLocks noGrp="1"/>
          </p:cNvSpPr>
          <p:nvPr>
            <p:ph type="title"/>
          </p:nvPr>
        </p:nvSpPr>
        <p:spPr/>
        <p:txBody>
          <a:bodyPr>
            <a:normAutofit/>
          </a:bodyPr>
          <a:lstStyle/>
          <a:p>
            <a:r>
              <a:rPr lang="en-US" sz="3600" dirty="0" smtClean="0">
                <a:solidFill>
                  <a:schemeClr val="accent1">
                    <a:lumMod val="75000"/>
                  </a:schemeClr>
                </a:solidFill>
              </a:rPr>
              <a:t>Equal Pay Act of 1963 </a:t>
            </a:r>
            <a:endParaRPr lang="en-US" sz="3600" dirty="0">
              <a:solidFill>
                <a:schemeClr val="accent1">
                  <a:lumMod val="75000"/>
                </a:schemeClr>
              </a:solidFill>
            </a:endParaRPr>
          </a:p>
        </p:txBody>
      </p:sp>
      <p:sp>
        <p:nvSpPr>
          <p:cNvPr id="8195" name="Rectangle 3" descr="" title=""/>
          <p:cNvSpPr>
            <a:spLocks noGrp="1" noChangeArrowheads="1"/>
          </p:cNvSpPr>
          <p:nvPr>
            <p:ph idx="1"/>
          </p:nvPr>
        </p:nvSpPr>
        <p:spPr>
          <a:xfrm>
            <a:off x="307975" y="1358106"/>
            <a:ext cx="5457825" cy="4351338"/>
          </a:xfrm>
        </p:spPr>
        <p:txBody>
          <a:bodyPr>
            <a:normAutofit fontScale="92500" lnSpcReduction="10000"/>
          </a:bodyPr>
          <a:lstStyle/>
          <a:p>
            <a:pPr>
              <a:lnSpc>
                <a:spcPct val="114000"/>
              </a:lnSpc>
            </a:pPr>
            <a:r>
              <a:rPr lang="en-US" sz="2600" dirty="0"/>
              <a:t>Part of the Fair Labor Standards Act of 1938</a:t>
            </a:r>
          </a:p>
          <a:p>
            <a:pPr>
              <a:lnSpc>
                <a:spcPct val="114000"/>
              </a:lnSpc>
            </a:pPr>
            <a:r>
              <a:rPr lang="en-US" sz="2600" dirty="0"/>
              <a:t>Enforced by the EEOC</a:t>
            </a:r>
          </a:p>
          <a:p>
            <a:pPr>
              <a:lnSpc>
                <a:spcPct val="114000"/>
              </a:lnSpc>
            </a:pPr>
            <a:r>
              <a:rPr lang="en-US" sz="2600" dirty="0"/>
              <a:t>Prohibits sex-based wage discrimination between men and women in the same establishment who perform jobs that require substantially equal skill, effort and responsibility under similar working conditions.</a:t>
            </a:r>
          </a:p>
          <a:p>
            <a:pPr lvl="1"/>
            <a:endParaRPr lang="en-US" altLang="en-US" dirty="0"/>
          </a:p>
        </p:txBody>
      </p:sp>
      <p:sp>
        <p:nvSpPr>
          <p:cNvPr id="5" name="AutoShape 4" descr="" title=""/>
          <p:cNvSpPr>
            <a:spLocks noChangeAspect="1" noChangeArrowheads="1"/>
          </p:cNvSpPr>
          <p:nvPr/>
        </p:nvSpPr>
        <p:spPr bwMode="auto">
          <a:xfrm>
            <a:off x="155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descr="" title=""/>
          <p:cNvPicPr>
            <a:picLocks noChangeAspect="1"/>
          </p:cNvPicPr>
          <p:nvPr/>
        </p:nvPicPr>
        <p:blipFill>
          <a:blip r:embed="rId3"/>
          <a:stretch>
            <a:fillRect/>
          </a:stretch>
        </p:blipFill>
        <p:spPr>
          <a:xfrm>
            <a:off x="5825067" y="1553188"/>
            <a:ext cx="2963623" cy="2394607"/>
          </a:xfrm>
          <a:prstGeom prst="rect">
            <a:avLst/>
          </a:prstGeom>
        </p:spPr>
      </p:pic>
    </p:spTree>
    <p:extLst>
      <p:ext uri="{BB962C8B-B14F-4D97-AF65-F5344CB8AC3E}">
        <p14:creationId xmlns:p14="http://schemas.microsoft.com/office/powerpoint/2010/main" val="2829634813"/>
      </p:ext>
    </p:extLst>
  </p:cSld>
  <p:clrMapOvr>
    <a:masterClrMapping/>
  </p:clrMapOvr>
</p:sld>
</file>

<file path=ppt/slides/slide2.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a:xfrm>
            <a:off x="496065" y="628486"/>
            <a:ext cx="7886700" cy="2390017"/>
          </a:xfrm>
        </p:spPr>
        <p:txBody>
          <a:bodyPr anchor="ctr">
            <a:normAutofit/>
          </a:bodyPr>
          <a:lstStyle/>
          <a:p>
            <a:pPr algn="ctr"/>
            <a:r>
              <a:rPr lang="en-US" sz="4800" b="1" dirty="0" smtClean="0">
                <a:solidFill>
                  <a:schemeClr val="accent1">
                    <a:lumMod val="75000"/>
                  </a:schemeClr>
                </a:solidFill>
                <a:effectLst>
                  <a:outerShdw blurRad="38100" dist="38100" dir="2700000" algn="tl">
                    <a:srgbClr val="000000">
                      <a:alpha val="43137"/>
                    </a:srgbClr>
                  </a:outerShdw>
                </a:effectLst>
              </a:rPr>
              <a:t>Donald Trump’s First Year as President</a:t>
            </a:r>
            <a:endParaRPr lang="en-US" sz="4800" b="1" dirty="0">
              <a:solidFill>
                <a:schemeClr val="accent1">
                  <a:lumMod val="75000"/>
                </a:schemeClr>
              </a:solidFill>
              <a:effectLst>
                <a:outerShdw blurRad="38100" dist="38100" dir="2700000" algn="tl">
                  <a:srgbClr val="000000">
                    <a:alpha val="43137"/>
                  </a:srgbClr>
                </a:outerShdw>
              </a:effectLst>
            </a:endParaRPr>
          </a:p>
        </p:txBody>
      </p:sp>
      <p:pic>
        <p:nvPicPr>
          <p:cNvPr id="2050" name="Picture 2" descr="" titl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79522" y="2679017"/>
            <a:ext cx="5919787" cy="2959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6044312"/>
      </p:ext>
    </p:extLst>
  </p:cSld>
  <p:clrMapOvr>
    <a:masterClrMapping/>
  </p:clrMapOvr>
  <p:transition spd="slow">
    <p:wipe/>
  </p:transition>
</p:sld>
</file>

<file path=ppt/slides/slide20.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normAutofit/>
          </a:bodyPr>
          <a:lstStyle/>
          <a:p>
            <a:r>
              <a:rPr lang="en-US" sz="3600" dirty="0" smtClean="0"/>
              <a:t>Georgia Law</a:t>
            </a:r>
            <a:endParaRPr lang="en-US" sz="3600" dirty="0"/>
          </a:p>
        </p:txBody>
      </p:sp>
      <p:sp>
        <p:nvSpPr>
          <p:cNvPr id="5" name="Content Placeholder 4" descr="" title=""/>
          <p:cNvSpPr>
            <a:spLocks noGrp="1"/>
          </p:cNvSpPr>
          <p:nvPr>
            <p:ph idx="1"/>
          </p:nvPr>
        </p:nvSpPr>
        <p:spPr>
          <a:xfrm>
            <a:off x="645583" y="1493573"/>
            <a:ext cx="7886700" cy="4351338"/>
          </a:xfrm>
        </p:spPr>
        <p:txBody>
          <a:bodyPr>
            <a:normAutofit/>
          </a:bodyPr>
          <a:lstStyle/>
          <a:p>
            <a:pPr marL="0" indent="0">
              <a:spcAft>
                <a:spcPts val="1200"/>
              </a:spcAft>
              <a:buNone/>
            </a:pPr>
            <a:r>
              <a:rPr lang="en-US" sz="3200" b="1" dirty="0"/>
              <a:t>Georgia – O.C.G.A </a:t>
            </a:r>
            <a:r>
              <a:rPr lang="en-US" sz="3200" b="1" dirty="0" smtClean="0"/>
              <a:t>34-5-2</a:t>
            </a:r>
          </a:p>
          <a:p>
            <a:pPr marL="0" indent="0">
              <a:buNone/>
            </a:pPr>
            <a:r>
              <a:rPr lang="en-US" sz="3200" dirty="0" smtClean="0"/>
              <a:t>Employer </a:t>
            </a:r>
            <a:r>
              <a:rPr lang="en-US" sz="3200" dirty="0"/>
              <a:t>that violates the equal pay law can be fined up to $100 and must pay any wages owed plus attorneys fees. </a:t>
            </a:r>
          </a:p>
        </p:txBody>
      </p:sp>
      <p:sp>
        <p:nvSpPr>
          <p:cNvPr id="4" name="Slide Number Placeholder 3" descr="" title=""/>
          <p:cNvSpPr>
            <a:spLocks noGrp="1"/>
          </p:cNvSpPr>
          <p:nvPr>
            <p:ph type="sldNum" sz="quarter" idx="12"/>
          </p:nvPr>
        </p:nvSpPr>
        <p:spPr/>
        <p:txBody>
          <a:bodyPr/>
          <a:lstStyle/>
          <a:p>
            <a:fld id="{592CECCF-FAB7-4756-B458-280CF2752F0B}" type="slidenum">
              <a:rPr lang="en-US" smtClean="0"/>
              <a:pPr/>
              <a:t>20</a:t>
            </a:fld>
            <a:endParaRPr lang="en-US" dirty="0"/>
          </a:p>
        </p:txBody>
      </p:sp>
    </p:spTree>
    <p:extLst>
      <p:ext uri="{BB962C8B-B14F-4D97-AF65-F5344CB8AC3E}">
        <p14:creationId xmlns:p14="http://schemas.microsoft.com/office/powerpoint/2010/main" val="2897063489"/>
      </p:ext>
    </p:extLst>
  </p:cSld>
  <p:clrMapOvr>
    <a:masterClrMapping/>
  </p:clrMapOvr>
</p:sld>
</file>

<file path=ppt/slides/slide21.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a:xfrm>
            <a:off x="185285" y="341926"/>
            <a:ext cx="7886700" cy="888109"/>
          </a:xfrm>
        </p:spPr>
        <p:txBody>
          <a:bodyPr/>
          <a:lstStyle/>
          <a:p>
            <a:r>
              <a:rPr lang="en-US" dirty="0" smtClean="0"/>
              <a:t>The EEOC’s Stance</a:t>
            </a:r>
            <a:endParaRPr lang="en-US" dirty="0"/>
          </a:p>
        </p:txBody>
      </p:sp>
      <p:sp>
        <p:nvSpPr>
          <p:cNvPr id="3" name="Content Placeholder 2" descr="" title=""/>
          <p:cNvSpPr>
            <a:spLocks noGrp="1"/>
          </p:cNvSpPr>
          <p:nvPr>
            <p:ph idx="1"/>
          </p:nvPr>
        </p:nvSpPr>
        <p:spPr>
          <a:xfrm>
            <a:off x="185285" y="1181603"/>
            <a:ext cx="8627533" cy="5044950"/>
          </a:xfrm>
        </p:spPr>
        <p:txBody>
          <a:bodyPr>
            <a:normAutofit lnSpcReduction="10000"/>
          </a:bodyPr>
          <a:lstStyle/>
          <a:p>
            <a:r>
              <a:rPr lang="en-US" dirty="0" smtClean="0"/>
              <a:t>Last fall, the </a:t>
            </a:r>
            <a:r>
              <a:rPr lang="en-US" b="1" dirty="0" smtClean="0"/>
              <a:t>EEOC released </a:t>
            </a:r>
            <a:r>
              <a:rPr lang="en-US" dirty="0" smtClean="0"/>
              <a:t>its 2018-2021 </a:t>
            </a:r>
            <a:r>
              <a:rPr lang="en-US" b="1" dirty="0" smtClean="0"/>
              <a:t>Strategic Plan</a:t>
            </a:r>
            <a:r>
              <a:rPr lang="en-US" dirty="0" smtClean="0"/>
              <a:t>, which includes pay equity as one of its six major priorities. </a:t>
            </a:r>
          </a:p>
          <a:p>
            <a:r>
              <a:rPr lang="en-US" dirty="0" smtClean="0"/>
              <a:t>The EEOC has either won or settled 4 major cases dealing with pay equity since then:</a:t>
            </a:r>
          </a:p>
          <a:p>
            <a:pPr lvl="1"/>
            <a:r>
              <a:rPr lang="en-US" i="1" dirty="0"/>
              <a:t>Equal Employment Opportunity Commission v. PS Holding LLC</a:t>
            </a:r>
            <a:r>
              <a:rPr lang="en-US" dirty="0"/>
              <a:t>, Civil Action No. 2:17-cv-02513 CM-GEB (Nov. 9, 2017</a:t>
            </a:r>
            <a:r>
              <a:rPr lang="en-US" dirty="0" smtClean="0"/>
              <a:t>)</a:t>
            </a:r>
          </a:p>
          <a:p>
            <a:pPr lvl="2"/>
            <a:r>
              <a:rPr lang="en-US" dirty="0" smtClean="0"/>
              <a:t>A Kansas </a:t>
            </a:r>
            <a:r>
              <a:rPr lang="en-US" dirty="0"/>
              <a:t>D</a:t>
            </a:r>
            <a:r>
              <a:rPr lang="en-US" dirty="0" smtClean="0"/>
              <a:t>istrict Court held that Pizza Studios violated the equal pay act by paying men and women differently and retaliating against a complaining female. A male and female were offered pizza delivery jobs at the same time, and the male was offered 25 cents more than the female. </a:t>
            </a:r>
          </a:p>
          <a:p>
            <a:pPr lvl="1"/>
            <a:r>
              <a:rPr lang="en-US" i="1" dirty="0"/>
              <a:t>EEOC v. CJMBS Pharmacies, Inc. </a:t>
            </a:r>
            <a:r>
              <a:rPr lang="en-US" i="1" dirty="0" err="1"/>
              <a:t>dba</a:t>
            </a:r>
            <a:r>
              <a:rPr lang="en-US" i="1" dirty="0"/>
              <a:t> Community Pharmacy</a:t>
            </a:r>
            <a:r>
              <a:rPr lang="en-US" dirty="0"/>
              <a:t>, Case No. 3:16-cv-2410</a:t>
            </a:r>
            <a:r>
              <a:rPr lang="en-US" dirty="0" smtClean="0"/>
              <a:t>.</a:t>
            </a:r>
          </a:p>
          <a:p>
            <a:pPr lvl="2"/>
            <a:r>
              <a:rPr lang="en-US" dirty="0" smtClean="0"/>
              <a:t>CJMBS settled with the EEOC after it was determined that the Company was paying a female pharmacy tech $4 less than her male counterpart and terminating her when she complained. CJMBS will pay $60,000 to the employee and comply with mandatory training and policy revisions. </a:t>
            </a:r>
          </a:p>
        </p:txBody>
      </p:sp>
    </p:spTree>
    <p:extLst>
      <p:ext uri="{BB962C8B-B14F-4D97-AF65-F5344CB8AC3E}">
        <p14:creationId xmlns:p14="http://schemas.microsoft.com/office/powerpoint/2010/main" val="2795687517"/>
      </p:ext>
    </p:extLst>
  </p:cSld>
  <p:clrMapOvr>
    <a:masterClrMapping/>
  </p:clrMapOvr>
</p:sld>
</file>

<file path=ppt/slides/slide22.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normAutofit/>
          </a:bodyPr>
          <a:lstStyle/>
          <a:p>
            <a:r>
              <a:rPr lang="en-US" sz="3600" dirty="0" smtClean="0">
                <a:solidFill>
                  <a:schemeClr val="accent1">
                    <a:lumMod val="75000"/>
                  </a:schemeClr>
                </a:solidFill>
              </a:rPr>
              <a:t>Beware of Collective Actions</a:t>
            </a:r>
            <a:endParaRPr lang="en-US" sz="3600" dirty="0">
              <a:solidFill>
                <a:schemeClr val="accent1">
                  <a:lumMod val="75000"/>
                </a:schemeClr>
              </a:solidFill>
            </a:endParaRPr>
          </a:p>
        </p:txBody>
      </p:sp>
      <p:sp>
        <p:nvSpPr>
          <p:cNvPr id="3" name="Content Placeholder 2" descr="" title=""/>
          <p:cNvSpPr>
            <a:spLocks noGrp="1"/>
          </p:cNvSpPr>
          <p:nvPr>
            <p:ph idx="1"/>
          </p:nvPr>
        </p:nvSpPr>
        <p:spPr>
          <a:xfrm>
            <a:off x="253999" y="1262718"/>
            <a:ext cx="8652933" cy="5036482"/>
          </a:xfrm>
        </p:spPr>
        <p:txBody>
          <a:bodyPr>
            <a:normAutofit/>
          </a:bodyPr>
          <a:lstStyle/>
          <a:p>
            <a:r>
              <a:rPr lang="en-US" sz="2200" dirty="0" smtClean="0"/>
              <a:t>Equal Pay Act claims can be brought on behalf of similarly situated employees in a collective action. </a:t>
            </a:r>
          </a:p>
          <a:p>
            <a:r>
              <a:rPr lang="en-US" sz="2200" dirty="0" smtClean="0"/>
              <a:t>In a </a:t>
            </a:r>
            <a:r>
              <a:rPr lang="en-US" sz="2200" b="1" i="1" dirty="0" smtClean="0"/>
              <a:t>collective action</a:t>
            </a:r>
            <a:r>
              <a:rPr lang="en-US" sz="2200" dirty="0" smtClean="0"/>
              <a:t>, employees must opt in to the action. This is unlike a </a:t>
            </a:r>
            <a:r>
              <a:rPr lang="en-US" sz="2200" b="1" i="1" dirty="0" smtClean="0"/>
              <a:t>class action</a:t>
            </a:r>
            <a:r>
              <a:rPr lang="en-US" sz="2200" dirty="0" smtClean="0"/>
              <a:t>, where plaintiffs that are similarly situated are automatically added into the class. </a:t>
            </a:r>
          </a:p>
          <a:p>
            <a:r>
              <a:rPr lang="en-US" sz="2200" dirty="0" smtClean="0"/>
              <a:t>There have been large settlements in EPA collective actions in the last year:</a:t>
            </a:r>
          </a:p>
          <a:p>
            <a:pPr lvl="1"/>
            <a:r>
              <a:rPr lang="en-US" u="sng" dirty="0"/>
              <a:t>Campbell v. </a:t>
            </a:r>
            <a:r>
              <a:rPr lang="en-US" u="sng" dirty="0" err="1"/>
              <a:t>Chadbourne</a:t>
            </a:r>
            <a:r>
              <a:rPr lang="en-US" u="sng" dirty="0"/>
              <a:t> &amp; Parke </a:t>
            </a:r>
            <a:r>
              <a:rPr lang="en-US" u="sng" dirty="0" smtClean="0"/>
              <a:t>LLP</a:t>
            </a:r>
            <a:r>
              <a:rPr lang="en-US" dirty="0" smtClean="0"/>
              <a:t>, No</a:t>
            </a:r>
            <a:r>
              <a:rPr lang="en-US" dirty="0"/>
              <a:t>. </a:t>
            </a:r>
            <a:r>
              <a:rPr lang="en-US" dirty="0" smtClean="0"/>
              <a:t>1:16-cv-06832 (S.D.N.Y. March 14, 2018) - </a:t>
            </a:r>
            <a:r>
              <a:rPr lang="en-US" b="1" i="1" dirty="0" smtClean="0"/>
              <a:t>$3,076,922. </a:t>
            </a:r>
          </a:p>
          <a:p>
            <a:pPr lvl="1"/>
            <a:r>
              <a:rPr lang="en-US" u="sng" dirty="0"/>
              <a:t>Scott v. Family Dollar Stores, </a:t>
            </a:r>
            <a:r>
              <a:rPr lang="en-US" u="sng" dirty="0" smtClean="0"/>
              <a:t>Inc.</a:t>
            </a:r>
            <a:r>
              <a:rPr lang="en-US" dirty="0" smtClean="0"/>
              <a:t>, No</a:t>
            </a:r>
            <a:r>
              <a:rPr lang="en-US" dirty="0"/>
              <a:t>. </a:t>
            </a:r>
            <a:r>
              <a:rPr lang="en-US" dirty="0" smtClean="0"/>
              <a:t>3:08-cv-00540 (W.D.N.C. March 14, 2018) - </a:t>
            </a:r>
            <a:r>
              <a:rPr lang="en-US" b="1" i="1" dirty="0" smtClean="0"/>
              <a:t>$45,000,000.</a:t>
            </a:r>
          </a:p>
          <a:p>
            <a:pPr lvl="1"/>
            <a:r>
              <a:rPr lang="en-US" u="sng" dirty="0" smtClean="0"/>
              <a:t>Barrett </a:t>
            </a:r>
            <a:r>
              <a:rPr lang="en-US" u="sng" dirty="0"/>
              <a:t>v. Forest Labs</a:t>
            </a:r>
            <a:r>
              <a:rPr lang="en-US" u="sng" dirty="0" smtClean="0"/>
              <a:t>., Inc.</a:t>
            </a:r>
            <a:r>
              <a:rPr lang="en-US" dirty="0" smtClean="0"/>
              <a:t>, No</a:t>
            </a:r>
            <a:r>
              <a:rPr lang="en-US" dirty="0"/>
              <a:t>. </a:t>
            </a:r>
            <a:r>
              <a:rPr lang="en-US" dirty="0" smtClean="0"/>
              <a:t>1:12-cv-05224 (S.D.N.Y. </a:t>
            </a:r>
          </a:p>
          <a:p>
            <a:pPr marL="342900" lvl="1" indent="0">
              <a:buNone/>
            </a:pPr>
            <a:r>
              <a:rPr lang="en-US" dirty="0"/>
              <a:t> </a:t>
            </a:r>
            <a:r>
              <a:rPr lang="en-US" dirty="0" smtClean="0"/>
              <a:t>  October 6, 2017) - </a:t>
            </a:r>
            <a:r>
              <a:rPr lang="en-US" b="1" i="1" dirty="0" smtClean="0"/>
              <a:t>$4,000,000.</a:t>
            </a:r>
            <a:endParaRPr lang="en-US" b="1" i="1" dirty="0"/>
          </a:p>
          <a:p>
            <a:pPr lvl="1"/>
            <a:endParaRPr lang="en-US" dirty="0"/>
          </a:p>
        </p:txBody>
      </p:sp>
    </p:spTree>
    <p:extLst>
      <p:ext uri="{BB962C8B-B14F-4D97-AF65-F5344CB8AC3E}">
        <p14:creationId xmlns:p14="http://schemas.microsoft.com/office/powerpoint/2010/main" val="3312940291"/>
      </p:ext>
    </p:extLst>
  </p:cSld>
  <p:clrMapOvr>
    <a:masterClrMapping/>
  </p:clrMapOvr>
</p:sld>
</file>

<file path=ppt/slides/slide23.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normAutofit/>
          </a:bodyPr>
          <a:lstStyle/>
          <a:p>
            <a:r>
              <a:rPr lang="en-US" sz="3600" dirty="0">
                <a:solidFill>
                  <a:schemeClr val="accent1">
                    <a:lumMod val="75000"/>
                  </a:schemeClr>
                </a:solidFill>
              </a:rPr>
              <a:t>The Trump Administration</a:t>
            </a:r>
          </a:p>
        </p:txBody>
      </p:sp>
      <p:sp>
        <p:nvSpPr>
          <p:cNvPr id="3" name="Content Placeholder 2" descr="" title=""/>
          <p:cNvSpPr>
            <a:spLocks noGrp="1"/>
          </p:cNvSpPr>
          <p:nvPr>
            <p:ph idx="1"/>
          </p:nvPr>
        </p:nvSpPr>
        <p:spPr>
          <a:xfrm>
            <a:off x="193751" y="1262717"/>
            <a:ext cx="7824181" cy="4723215"/>
          </a:xfrm>
        </p:spPr>
        <p:txBody>
          <a:bodyPr>
            <a:normAutofit fontScale="92500"/>
          </a:bodyPr>
          <a:lstStyle/>
          <a:p>
            <a:pPr>
              <a:spcAft>
                <a:spcPts val="1200"/>
              </a:spcAft>
            </a:pPr>
            <a:r>
              <a:rPr lang="en-US" sz="3400" b="0" dirty="0"/>
              <a:t>The President has indicated that the rights of working women are </a:t>
            </a:r>
            <a:r>
              <a:rPr lang="en-US" sz="3400" b="0" dirty="0" smtClean="0"/>
              <a:t>important.</a:t>
            </a:r>
          </a:p>
          <a:p>
            <a:pPr>
              <a:spcAft>
                <a:spcPts val="1200"/>
              </a:spcAft>
            </a:pPr>
            <a:r>
              <a:rPr lang="en-US" sz="3400" dirty="0" smtClean="0"/>
              <a:t>During Trump’s campaign, </a:t>
            </a:r>
            <a:r>
              <a:rPr lang="en-US" sz="3400" dirty="0" err="1" smtClean="0"/>
              <a:t>Ivanka</a:t>
            </a:r>
            <a:r>
              <a:rPr lang="en-US" sz="3400" dirty="0" smtClean="0"/>
              <a:t> Trump spoke frequently about ending the gender pay gap. </a:t>
            </a:r>
            <a:endParaRPr lang="en-US" sz="3400" b="0" dirty="0"/>
          </a:p>
          <a:p>
            <a:pPr>
              <a:spcAft>
                <a:spcPts val="1200"/>
              </a:spcAft>
            </a:pPr>
            <a:r>
              <a:rPr lang="en-US" sz="3400" b="0" dirty="0" smtClean="0"/>
              <a:t>Societal </a:t>
            </a:r>
            <a:r>
              <a:rPr lang="en-US" sz="3400" b="0" dirty="0"/>
              <a:t>pressure on companies to achieve equity will continue to </a:t>
            </a:r>
            <a:r>
              <a:rPr lang="en-US" sz="3400" b="0" dirty="0" smtClean="0"/>
              <a:t>mount.</a:t>
            </a:r>
          </a:p>
          <a:p>
            <a:endParaRPr lang="en-US" sz="2800" b="0" dirty="0"/>
          </a:p>
        </p:txBody>
      </p:sp>
    </p:spTree>
    <p:extLst>
      <p:ext uri="{BB962C8B-B14F-4D97-AF65-F5344CB8AC3E}">
        <p14:creationId xmlns:p14="http://schemas.microsoft.com/office/powerpoint/2010/main" val="4287962914"/>
      </p:ext>
    </p:extLst>
  </p:cSld>
  <p:clrMapOvr>
    <a:masterClrMapping/>
  </p:clrMapOvr>
</p:sld>
</file>

<file path=ppt/slides/slide24.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a:xfrm>
            <a:off x="193752" y="374609"/>
            <a:ext cx="8519942" cy="888109"/>
          </a:xfrm>
        </p:spPr>
        <p:txBody>
          <a:bodyPr>
            <a:normAutofit fontScale="90000"/>
          </a:bodyPr>
          <a:lstStyle/>
          <a:p>
            <a:r>
              <a:rPr lang="en-US" dirty="0" smtClean="0"/>
              <a:t>End to the Obama Era Pay Transparency Rule</a:t>
            </a:r>
            <a:endParaRPr lang="en-US" dirty="0"/>
          </a:p>
        </p:txBody>
      </p:sp>
      <p:sp>
        <p:nvSpPr>
          <p:cNvPr id="3" name="Content Placeholder 2" descr="" title=""/>
          <p:cNvSpPr>
            <a:spLocks noGrp="1"/>
          </p:cNvSpPr>
          <p:nvPr>
            <p:ph idx="1"/>
          </p:nvPr>
        </p:nvSpPr>
        <p:spPr>
          <a:xfrm>
            <a:off x="193752" y="1262718"/>
            <a:ext cx="8145915" cy="4700726"/>
          </a:xfrm>
        </p:spPr>
        <p:txBody>
          <a:bodyPr>
            <a:normAutofit/>
          </a:bodyPr>
          <a:lstStyle/>
          <a:p>
            <a:r>
              <a:rPr lang="en-US" dirty="0" smtClean="0"/>
              <a:t>The White House administration on August 29, 2017, issued a ‘review and stay’ of an Obama equal pay initiative aimed at identifying and casting out pay discrimination. </a:t>
            </a:r>
          </a:p>
          <a:p>
            <a:r>
              <a:rPr lang="en-US" dirty="0" smtClean="0"/>
              <a:t>The rule would have forced all employers with at least 100 workers to disclose summary data on wages in an effort to enforce equal pay laws and expose discriminatory pay practices. </a:t>
            </a:r>
          </a:p>
          <a:p>
            <a:r>
              <a:rPr lang="en-US" dirty="0" smtClean="0"/>
              <a:t>Due to the rule’s broad scope, </a:t>
            </a:r>
            <a:r>
              <a:rPr lang="en-US" dirty="0" err="1" smtClean="0"/>
              <a:t>Neomi</a:t>
            </a:r>
            <a:r>
              <a:rPr lang="en-US" dirty="0" smtClean="0"/>
              <a:t> Rao, administrator of the Office of Information and Regulatory Affairs, said it will not meet its stated goal. </a:t>
            </a:r>
            <a:endParaRPr lang="en-US" dirty="0"/>
          </a:p>
        </p:txBody>
      </p:sp>
    </p:spTree>
    <p:extLst>
      <p:ext uri="{BB962C8B-B14F-4D97-AF65-F5344CB8AC3E}">
        <p14:creationId xmlns:p14="http://schemas.microsoft.com/office/powerpoint/2010/main" val="452799512"/>
      </p:ext>
    </p:extLst>
  </p:cSld>
  <p:clrMapOvr>
    <a:masterClrMapping/>
  </p:clrMapOvr>
</p:sld>
</file>

<file path=ppt/slides/slide25.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4" name="Title 3" descr="" title=""/>
          <p:cNvSpPr>
            <a:spLocks noGrp="1"/>
          </p:cNvSpPr>
          <p:nvPr>
            <p:ph type="title"/>
          </p:nvPr>
        </p:nvSpPr>
        <p:spPr>
          <a:xfrm>
            <a:off x="505901" y="1286406"/>
            <a:ext cx="7886700" cy="1465261"/>
          </a:xfrm>
        </p:spPr>
        <p:txBody>
          <a:bodyPr anchor="ctr">
            <a:normAutofit/>
          </a:bodyPr>
          <a:lstStyle/>
          <a:p>
            <a:pPr algn="ctr"/>
            <a:r>
              <a:rPr lang="en-US" sz="4600" b="1" dirty="0" smtClean="0"/>
              <a:t>Are You Compliant?</a:t>
            </a:r>
            <a:endParaRPr lang="en-US" sz="4600" b="1" dirty="0"/>
          </a:p>
        </p:txBody>
      </p:sp>
      <p:pic>
        <p:nvPicPr>
          <p:cNvPr id="1026" name="Picture 2" descr="" ti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5678" y="2751667"/>
            <a:ext cx="3803120" cy="2768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079969"/>
      </p:ext>
    </p:extLst>
  </p:cSld>
  <p:clrMapOvr>
    <a:masterClrMapping/>
  </p:clrMapOvr>
</p:sld>
</file>

<file path=ppt/slides/slide26.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a:xfrm>
            <a:off x="0" y="345112"/>
            <a:ext cx="9038738" cy="888109"/>
          </a:xfrm>
        </p:spPr>
        <p:txBody>
          <a:bodyPr>
            <a:noAutofit/>
          </a:bodyPr>
          <a:lstStyle/>
          <a:p>
            <a:r>
              <a:rPr lang="en-US" dirty="0"/>
              <a:t>Conduct a Thorough Compensation Analysis</a:t>
            </a:r>
          </a:p>
        </p:txBody>
      </p:sp>
      <p:sp>
        <p:nvSpPr>
          <p:cNvPr id="3" name="Content Placeholder 2" descr="" title=""/>
          <p:cNvSpPr>
            <a:spLocks noGrp="1"/>
          </p:cNvSpPr>
          <p:nvPr>
            <p:ph idx="1"/>
          </p:nvPr>
        </p:nvSpPr>
        <p:spPr>
          <a:xfrm>
            <a:off x="527050" y="1391973"/>
            <a:ext cx="7886700" cy="4351338"/>
          </a:xfrm>
        </p:spPr>
        <p:txBody>
          <a:bodyPr>
            <a:normAutofit lnSpcReduction="10000"/>
          </a:bodyPr>
          <a:lstStyle/>
          <a:p>
            <a:r>
              <a:rPr lang="en-US" sz="3000" b="0" dirty="0"/>
              <a:t>Determine appropriate groupings</a:t>
            </a:r>
          </a:p>
          <a:p>
            <a:pPr lvl="1">
              <a:spcAft>
                <a:spcPts val="1200"/>
              </a:spcAft>
            </a:pPr>
            <a:r>
              <a:rPr lang="en-US" sz="3000" b="0" dirty="0"/>
              <a:t>By job title, salary grade, other “level”</a:t>
            </a:r>
          </a:p>
          <a:p>
            <a:r>
              <a:rPr lang="en-US" sz="3000" b="0" dirty="0"/>
              <a:t>Determine factors that influence compensation</a:t>
            </a:r>
          </a:p>
          <a:p>
            <a:pPr lvl="1"/>
            <a:r>
              <a:rPr lang="en-US" sz="3000" b="0" dirty="0"/>
              <a:t>Examine starting salaries </a:t>
            </a:r>
          </a:p>
          <a:p>
            <a:pPr lvl="1">
              <a:spcAft>
                <a:spcPts val="1200"/>
              </a:spcAft>
            </a:pPr>
            <a:r>
              <a:rPr lang="en-US" sz="3000" b="0" dirty="0"/>
              <a:t>Examine compensation increases</a:t>
            </a:r>
          </a:p>
          <a:p>
            <a:r>
              <a:rPr lang="en-US" sz="3000" b="0" dirty="0"/>
              <a:t>Make pay equity </a:t>
            </a:r>
            <a:r>
              <a:rPr lang="en-US" sz="3000" b="0" dirty="0" smtClean="0"/>
              <a:t>adjustments </a:t>
            </a:r>
            <a:r>
              <a:rPr lang="en-US" sz="3000" b="0" dirty="0"/>
              <a:t>if necessary</a:t>
            </a:r>
          </a:p>
          <a:p>
            <a:pPr lvl="1"/>
            <a:endParaRPr lang="en-US" dirty="0" smtClean="0"/>
          </a:p>
          <a:p>
            <a:pPr marL="457189" lvl="1" indent="0">
              <a:buNone/>
            </a:pPr>
            <a:endParaRPr lang="en-US" dirty="0" smtClean="0"/>
          </a:p>
        </p:txBody>
      </p:sp>
    </p:spTree>
    <p:extLst>
      <p:ext uri="{BB962C8B-B14F-4D97-AF65-F5344CB8AC3E}">
        <p14:creationId xmlns:p14="http://schemas.microsoft.com/office/powerpoint/2010/main" val="1184547161"/>
      </p:ext>
    </p:extLst>
  </p:cSld>
  <p:clrMapOvr>
    <a:masterClrMapping/>
  </p:clrMapOvr>
</p:sld>
</file>

<file path=ppt/slides/slide27.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4" name="Title 3" descr="" title=""/>
          <p:cNvSpPr>
            <a:spLocks noGrp="1"/>
          </p:cNvSpPr>
          <p:nvPr>
            <p:ph type="title"/>
          </p:nvPr>
        </p:nvSpPr>
        <p:spPr>
          <a:xfrm>
            <a:off x="525565" y="175907"/>
            <a:ext cx="7886700" cy="2852737"/>
          </a:xfrm>
        </p:spPr>
        <p:txBody>
          <a:bodyPr anchor="ctr">
            <a:normAutofit/>
          </a:bodyPr>
          <a:lstStyle/>
          <a:p>
            <a:pPr algn="ctr"/>
            <a:r>
              <a:rPr lang="en-US" sz="4800" b="1" dirty="0" smtClean="0">
                <a:solidFill>
                  <a:schemeClr val="accent1">
                    <a:lumMod val="75000"/>
                  </a:schemeClr>
                </a:solidFill>
                <a:effectLst>
                  <a:outerShdw blurRad="38100" dist="38100" dir="2700000" algn="tl">
                    <a:srgbClr val="000000">
                      <a:alpha val="43137"/>
                    </a:srgbClr>
                  </a:outerShdw>
                </a:effectLst>
              </a:rPr>
              <a:t>Department of Labor</a:t>
            </a:r>
            <a:endParaRPr lang="en-US" sz="4800" b="1" dirty="0">
              <a:solidFill>
                <a:schemeClr val="accent1">
                  <a:lumMod val="75000"/>
                </a:schemeClr>
              </a:solidFill>
              <a:effectLst>
                <a:outerShdw blurRad="38100" dist="38100" dir="2700000" algn="tl">
                  <a:srgbClr val="000000">
                    <a:alpha val="43137"/>
                  </a:srgbClr>
                </a:outerShdw>
              </a:effectLst>
            </a:endParaRPr>
          </a:p>
        </p:txBody>
      </p:sp>
      <p:pic>
        <p:nvPicPr>
          <p:cNvPr id="2050" name="Picture 2" descr="" ti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5077" y="2290352"/>
            <a:ext cx="3396393" cy="3343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201892"/>
      </p:ext>
    </p:extLst>
  </p:cSld>
  <p:clrMapOvr>
    <a:masterClrMapping/>
  </p:clrMapOvr>
</p:sld>
</file>

<file path=ppt/slides/slide28.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a:xfrm>
            <a:off x="157679" y="134296"/>
            <a:ext cx="8418813" cy="1219053"/>
          </a:xfrm>
        </p:spPr>
        <p:txBody>
          <a:bodyPr>
            <a:normAutofit/>
          </a:bodyPr>
          <a:lstStyle/>
          <a:p>
            <a:pPr>
              <a:buClr>
                <a:srgbClr val="179050"/>
              </a:buClr>
            </a:pPr>
            <a:r>
              <a:rPr lang="en-US" sz="3600" dirty="0" smtClean="0">
                <a:solidFill>
                  <a:schemeClr val="accent1">
                    <a:lumMod val="75000"/>
                  </a:schemeClr>
                </a:solidFill>
              </a:rPr>
              <a:t>Obama Overtime Rule Finally Dead</a:t>
            </a:r>
            <a:endParaRPr lang="en-US" sz="3600" dirty="0">
              <a:solidFill>
                <a:schemeClr val="accent1">
                  <a:lumMod val="75000"/>
                </a:schemeClr>
              </a:solidFill>
            </a:endParaRPr>
          </a:p>
        </p:txBody>
      </p:sp>
      <p:sp>
        <p:nvSpPr>
          <p:cNvPr id="3" name="Content Placeholder 2" descr="" title=""/>
          <p:cNvSpPr>
            <a:spLocks noGrp="1"/>
          </p:cNvSpPr>
          <p:nvPr>
            <p:ph idx="1"/>
          </p:nvPr>
        </p:nvSpPr>
        <p:spPr>
          <a:xfrm>
            <a:off x="334297" y="1425677"/>
            <a:ext cx="8495071" cy="4857136"/>
          </a:xfrm>
        </p:spPr>
        <p:txBody>
          <a:bodyPr>
            <a:normAutofit lnSpcReduction="10000"/>
          </a:bodyPr>
          <a:lstStyle/>
          <a:p>
            <a:pPr>
              <a:buClr>
                <a:srgbClr val="179050"/>
              </a:buClr>
            </a:pPr>
            <a:r>
              <a:rPr lang="en-US" dirty="0" smtClean="0"/>
              <a:t>Regulation on “white collar” exemptions to FLSA would have increased salary level to be exempt to $913 per week, with cost of living adjustments</a:t>
            </a:r>
          </a:p>
          <a:p>
            <a:pPr>
              <a:buClr>
                <a:srgbClr val="179050"/>
              </a:buClr>
            </a:pPr>
            <a:r>
              <a:rPr lang="en-US" dirty="0" smtClean="0"/>
              <a:t>Preliminary injunction issued by federal judge November, 2016</a:t>
            </a:r>
          </a:p>
          <a:p>
            <a:pPr>
              <a:buClr>
                <a:srgbClr val="179050"/>
              </a:buClr>
            </a:pPr>
            <a:r>
              <a:rPr lang="en-US" dirty="0" smtClean="0"/>
              <a:t>Obama Administration appealed preliminary injunction; Trump Administration reversed position in appellate court </a:t>
            </a:r>
          </a:p>
          <a:p>
            <a:pPr>
              <a:buClr>
                <a:srgbClr val="179050"/>
              </a:buClr>
            </a:pPr>
            <a:r>
              <a:rPr lang="en-US" dirty="0" smtClean="0"/>
              <a:t>September 6, 2017 – permanent injunction issued against regulation, finally killing overtime rule</a:t>
            </a:r>
          </a:p>
          <a:p>
            <a:pPr>
              <a:buClr>
                <a:srgbClr val="179050"/>
              </a:buClr>
            </a:pPr>
            <a:r>
              <a:rPr lang="en-US" dirty="0" smtClean="0"/>
              <a:t>What’s next:  probably kinder, gentler rule increasing minimum salary to be exempt</a:t>
            </a:r>
          </a:p>
          <a:p>
            <a:pPr>
              <a:buClr>
                <a:srgbClr val="179050"/>
              </a:buClr>
            </a:pPr>
            <a:endParaRPr lang="en-US" dirty="0" smtClean="0"/>
          </a:p>
          <a:p>
            <a:pPr>
              <a:buClr>
                <a:srgbClr val="179050"/>
              </a:buClr>
            </a:pPr>
            <a:endParaRPr lang="en-US" dirty="0"/>
          </a:p>
        </p:txBody>
      </p:sp>
    </p:spTree>
    <p:extLst>
      <p:ext uri="{BB962C8B-B14F-4D97-AF65-F5344CB8AC3E}">
        <p14:creationId xmlns:p14="http://schemas.microsoft.com/office/powerpoint/2010/main" val="3503883907"/>
      </p:ext>
    </p:extLst>
  </p:cSld>
  <p:clrMapOvr>
    <a:masterClrMapping/>
  </p:clrMapOvr>
</p:sld>
</file>

<file path=ppt/slides/slide29.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5" name="Picture 4" descr="" tit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1606" y="2584536"/>
            <a:ext cx="3001238" cy="1445597"/>
          </a:xfrm>
          <a:prstGeom prst="rect">
            <a:avLst/>
          </a:prstGeom>
        </p:spPr>
      </p:pic>
      <p:pic>
        <p:nvPicPr>
          <p:cNvPr id="6" name="Picture 5" descr="" titl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0451" y="2119745"/>
            <a:ext cx="3303549" cy="616663"/>
          </a:xfrm>
          <a:prstGeom prst="rect">
            <a:avLst/>
          </a:prstGeom>
        </p:spPr>
      </p:pic>
      <p:sp>
        <p:nvSpPr>
          <p:cNvPr id="9" name="Title 8" descr="" title=""/>
          <p:cNvSpPr>
            <a:spLocks noGrp="1"/>
          </p:cNvSpPr>
          <p:nvPr>
            <p:ph type="title"/>
          </p:nvPr>
        </p:nvSpPr>
        <p:spPr>
          <a:xfrm>
            <a:off x="185390" y="481527"/>
            <a:ext cx="7886700" cy="1034700"/>
          </a:xfrm>
        </p:spPr>
        <p:txBody>
          <a:bodyPr>
            <a:noAutofit/>
          </a:bodyPr>
          <a:lstStyle/>
          <a:p>
            <a:r>
              <a:rPr lang="en-US" sz="3600" dirty="0">
                <a:solidFill>
                  <a:schemeClr val="accent1">
                    <a:lumMod val="75000"/>
                  </a:schemeClr>
                </a:solidFill>
              </a:rPr>
              <a:t>Coming </a:t>
            </a:r>
            <a:r>
              <a:rPr lang="en-US" sz="3600" dirty="0" smtClean="0">
                <a:solidFill>
                  <a:schemeClr val="accent1">
                    <a:lumMod val="75000"/>
                  </a:schemeClr>
                </a:solidFill>
              </a:rPr>
              <a:t>Soon From DOL: </a:t>
            </a:r>
            <a:r>
              <a:rPr lang="en-US" sz="3600" dirty="0">
                <a:solidFill>
                  <a:schemeClr val="accent1">
                    <a:lumMod val="75000"/>
                  </a:schemeClr>
                </a:solidFill>
              </a:rPr>
              <a:t>PAID</a:t>
            </a:r>
            <a:r>
              <a:rPr lang="en-US" sz="3600" b="1" dirty="0">
                <a:solidFill>
                  <a:srgbClr val="179050"/>
                </a:solidFill>
              </a:rPr>
              <a:t/>
            </a:r>
            <a:br>
              <a:rPr lang="en-US" sz="3600" b="1" dirty="0">
                <a:solidFill>
                  <a:srgbClr val="179050"/>
                </a:solidFill>
              </a:rPr>
            </a:br>
            <a:endParaRPr lang="en-US" sz="3600" b="1" dirty="0">
              <a:solidFill>
                <a:srgbClr val="179050"/>
              </a:solidFill>
            </a:endParaRPr>
          </a:p>
        </p:txBody>
      </p:sp>
      <p:sp>
        <p:nvSpPr>
          <p:cNvPr id="11" name="Content Placeholder 10" descr="" title=""/>
          <p:cNvSpPr>
            <a:spLocks noGrp="1"/>
          </p:cNvSpPr>
          <p:nvPr>
            <p:ph idx="1"/>
          </p:nvPr>
        </p:nvSpPr>
        <p:spPr>
          <a:xfrm>
            <a:off x="185390" y="1231636"/>
            <a:ext cx="6196659" cy="4999830"/>
          </a:xfrm>
        </p:spPr>
        <p:txBody>
          <a:bodyPr>
            <a:normAutofit fontScale="92500"/>
          </a:bodyPr>
          <a:lstStyle/>
          <a:p>
            <a:pPr>
              <a:buClr>
                <a:srgbClr val="179050"/>
              </a:buClr>
            </a:pPr>
            <a:r>
              <a:rPr lang="en-US" dirty="0" smtClean="0"/>
              <a:t>March, 2018 - DOL </a:t>
            </a:r>
            <a:r>
              <a:rPr lang="en-US" dirty="0"/>
              <a:t>Wage and Hour Division </a:t>
            </a:r>
            <a:r>
              <a:rPr lang="en-US" dirty="0" smtClean="0"/>
              <a:t>has </a:t>
            </a:r>
            <a:r>
              <a:rPr lang="en-US" dirty="0"/>
              <a:t>announced a new nationwide pilot program, the </a:t>
            </a:r>
            <a:r>
              <a:rPr lang="en-US" b="1" dirty="0"/>
              <a:t>Payroll Audit Independent Determination (PAID) </a:t>
            </a:r>
            <a:endParaRPr lang="en-US" b="1" dirty="0" smtClean="0"/>
          </a:p>
          <a:p>
            <a:pPr>
              <a:buClr>
                <a:srgbClr val="179050"/>
              </a:buClr>
            </a:pPr>
            <a:r>
              <a:rPr lang="en-US" dirty="0" smtClean="0"/>
              <a:t>Goal:</a:t>
            </a:r>
            <a:r>
              <a:rPr lang="en-US" b="1" dirty="0" smtClean="0"/>
              <a:t> </a:t>
            </a:r>
            <a:r>
              <a:rPr lang="en-US" dirty="0" smtClean="0"/>
              <a:t> facilitate </a:t>
            </a:r>
            <a:r>
              <a:rPr lang="en-US" dirty="0"/>
              <a:t>resolution of potential overtime and minimum wage violations under the </a:t>
            </a:r>
            <a:r>
              <a:rPr lang="en-US" dirty="0" smtClean="0"/>
              <a:t>FLSA</a:t>
            </a:r>
          </a:p>
          <a:p>
            <a:pPr>
              <a:buClr>
                <a:srgbClr val="179050"/>
              </a:buClr>
            </a:pPr>
            <a:r>
              <a:rPr lang="en-US" dirty="0" smtClean="0"/>
              <a:t>Primary objectives: resolve </a:t>
            </a:r>
            <a:r>
              <a:rPr lang="en-US" dirty="0"/>
              <a:t>such claims expeditiously and without litigation, to improve employers' compliance with overtime and minimum wage obligations, and to ensure that more employees receive the back wages they are owed—faster.</a:t>
            </a:r>
          </a:p>
        </p:txBody>
      </p:sp>
    </p:spTree>
    <p:extLst>
      <p:ext uri="{BB962C8B-B14F-4D97-AF65-F5344CB8AC3E}">
        <p14:creationId xmlns:p14="http://schemas.microsoft.com/office/powerpoint/2010/main" val="40038585"/>
      </p:ext>
    </p:extLst>
  </p:cSld>
  <p:clrMapOvr>
    <a:masterClrMapping/>
  </p:clrMapOvr>
</p:sld>
</file>

<file path=ppt/slides/slide3.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4" name="Title 3" descr="" title=""/>
          <p:cNvSpPr>
            <a:spLocks noGrp="1"/>
          </p:cNvSpPr>
          <p:nvPr>
            <p:ph type="title"/>
          </p:nvPr>
        </p:nvSpPr>
        <p:spPr>
          <a:xfrm>
            <a:off x="157893" y="333147"/>
            <a:ext cx="8791373" cy="88810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r>
              <a:rPr lang="en-US" sz="3600" dirty="0" smtClean="0">
                <a:solidFill>
                  <a:schemeClr val="accent1">
                    <a:lumMod val="75000"/>
                  </a:schemeClr>
                </a:solidFill>
              </a:rPr>
              <a:t>What has Trump Accomplished?</a:t>
            </a:r>
            <a:endParaRPr lang="en-US" sz="3600" dirty="0">
              <a:solidFill>
                <a:schemeClr val="accent1">
                  <a:lumMod val="75000"/>
                </a:schemeClr>
              </a:solidFill>
            </a:endParaRPr>
          </a:p>
        </p:txBody>
      </p:sp>
      <p:sp>
        <p:nvSpPr>
          <p:cNvPr id="5" name="Content Placeholder 4" descr="" title=""/>
          <p:cNvSpPr>
            <a:spLocks noGrp="1"/>
          </p:cNvSpPr>
          <p:nvPr>
            <p:ph idx="1"/>
          </p:nvPr>
        </p:nvSpPr>
        <p:spPr>
          <a:xfrm>
            <a:off x="489579" y="1221256"/>
            <a:ext cx="8128000" cy="4798543"/>
          </a:xfrm>
        </p:spPr>
        <p:txBody>
          <a:bodyPr>
            <a:normAutofit fontScale="77500" lnSpcReduction="20000"/>
          </a:bodyPr>
          <a:lstStyle/>
          <a:p>
            <a:pPr>
              <a:lnSpc>
                <a:spcPct val="124000"/>
              </a:lnSpc>
              <a:buClr>
                <a:srgbClr val="179050"/>
              </a:buClr>
            </a:pPr>
            <a:r>
              <a:rPr lang="en-US" b="1" dirty="0" smtClean="0"/>
              <a:t>Unemployment</a:t>
            </a:r>
            <a:r>
              <a:rPr lang="en-US" dirty="0" smtClean="0"/>
              <a:t> lowered to </a:t>
            </a:r>
            <a:r>
              <a:rPr lang="en-US" b="1" dirty="0" smtClean="0"/>
              <a:t>4.1 percent</a:t>
            </a:r>
          </a:p>
          <a:p>
            <a:pPr>
              <a:lnSpc>
                <a:spcPct val="124000"/>
              </a:lnSpc>
              <a:buClr>
                <a:srgbClr val="179050"/>
              </a:buClr>
            </a:pPr>
            <a:r>
              <a:rPr lang="en-US" b="1" dirty="0" smtClean="0"/>
              <a:t>19 federal judges </a:t>
            </a:r>
            <a:r>
              <a:rPr lang="en-US" dirty="0" smtClean="0"/>
              <a:t>confirmed by Senate </a:t>
            </a:r>
          </a:p>
          <a:p>
            <a:pPr>
              <a:lnSpc>
                <a:spcPct val="124000"/>
              </a:lnSpc>
              <a:buClr>
                <a:srgbClr val="179050"/>
              </a:buClr>
            </a:pPr>
            <a:r>
              <a:rPr lang="en-US" dirty="0" smtClean="0"/>
              <a:t>House and Senate passed </a:t>
            </a:r>
            <a:r>
              <a:rPr lang="en-US" b="1" dirty="0" smtClean="0"/>
              <a:t>tax bill </a:t>
            </a:r>
            <a:r>
              <a:rPr lang="en-US" dirty="0" smtClean="0"/>
              <a:t>– substantially lowers corporate taxes and cuts personal income taxes </a:t>
            </a:r>
          </a:p>
          <a:p>
            <a:pPr>
              <a:lnSpc>
                <a:spcPct val="124000"/>
              </a:lnSpc>
              <a:buClr>
                <a:srgbClr val="179050"/>
              </a:buClr>
            </a:pPr>
            <a:r>
              <a:rPr lang="en-US" dirty="0" smtClean="0"/>
              <a:t>A requirement for every </a:t>
            </a:r>
            <a:r>
              <a:rPr lang="en-US" b="1" dirty="0" smtClean="0"/>
              <a:t>new</a:t>
            </a:r>
            <a:r>
              <a:rPr lang="en-US" dirty="0" smtClean="0"/>
              <a:t> federal </a:t>
            </a:r>
            <a:r>
              <a:rPr lang="en-US" b="1" dirty="0" smtClean="0"/>
              <a:t>regulation</a:t>
            </a:r>
            <a:r>
              <a:rPr lang="en-US" dirty="0" smtClean="0"/>
              <a:t>, </a:t>
            </a:r>
            <a:r>
              <a:rPr lang="en-US" b="1" dirty="0" smtClean="0"/>
              <a:t>two existing </a:t>
            </a:r>
            <a:r>
              <a:rPr lang="en-US" dirty="0" smtClean="0"/>
              <a:t>regulations must be </a:t>
            </a:r>
            <a:r>
              <a:rPr lang="en-US" b="1" dirty="0" smtClean="0"/>
              <a:t>eliminated</a:t>
            </a:r>
          </a:p>
          <a:p>
            <a:pPr>
              <a:lnSpc>
                <a:spcPct val="124000"/>
              </a:lnSpc>
              <a:buClr>
                <a:srgbClr val="179050"/>
              </a:buClr>
            </a:pPr>
            <a:r>
              <a:rPr lang="en-US" b="1" dirty="0" smtClean="0"/>
              <a:t>Withdrawal</a:t>
            </a:r>
            <a:r>
              <a:rPr lang="en-US" dirty="0" smtClean="0"/>
              <a:t> from the </a:t>
            </a:r>
            <a:r>
              <a:rPr lang="en-US" b="1" dirty="0" smtClean="0"/>
              <a:t>Trans-Pacific Partnership</a:t>
            </a:r>
          </a:p>
          <a:p>
            <a:pPr>
              <a:lnSpc>
                <a:spcPct val="124000"/>
              </a:lnSpc>
              <a:buClr>
                <a:srgbClr val="179050"/>
              </a:buClr>
            </a:pPr>
            <a:r>
              <a:rPr lang="en-US" dirty="0" smtClean="0"/>
              <a:t>Began removing </a:t>
            </a:r>
            <a:r>
              <a:rPr lang="en-US" b="1" dirty="0" smtClean="0"/>
              <a:t>criminal illegal immigrants </a:t>
            </a:r>
          </a:p>
          <a:p>
            <a:pPr>
              <a:lnSpc>
                <a:spcPct val="124000"/>
              </a:lnSpc>
              <a:buClr>
                <a:srgbClr val="179050"/>
              </a:buClr>
            </a:pPr>
            <a:r>
              <a:rPr lang="en-US" b="1" dirty="0" smtClean="0"/>
              <a:t>Canceled</a:t>
            </a:r>
            <a:r>
              <a:rPr lang="en-US" dirty="0" smtClean="0"/>
              <a:t> many </a:t>
            </a:r>
            <a:r>
              <a:rPr lang="en-US" b="1" dirty="0" smtClean="0"/>
              <a:t>executive actions </a:t>
            </a:r>
            <a:r>
              <a:rPr lang="en-US" dirty="0" smtClean="0"/>
              <a:t>taken by Obama</a:t>
            </a:r>
          </a:p>
          <a:p>
            <a:pPr>
              <a:lnSpc>
                <a:spcPct val="124000"/>
              </a:lnSpc>
              <a:buClr>
                <a:srgbClr val="179050"/>
              </a:buClr>
            </a:pPr>
            <a:r>
              <a:rPr lang="en-US" dirty="0" smtClean="0"/>
              <a:t>“Trump bump” </a:t>
            </a:r>
            <a:r>
              <a:rPr lang="en-US" b="1" dirty="0" smtClean="0"/>
              <a:t>in stock market</a:t>
            </a:r>
          </a:p>
          <a:p>
            <a:pPr>
              <a:lnSpc>
                <a:spcPct val="124000"/>
              </a:lnSpc>
              <a:buClr>
                <a:srgbClr val="179050"/>
              </a:buClr>
            </a:pPr>
            <a:r>
              <a:rPr lang="en-US" b="1" dirty="0" smtClean="0"/>
              <a:t>Repealed </a:t>
            </a:r>
            <a:r>
              <a:rPr lang="en-US" dirty="0" smtClean="0"/>
              <a:t>the </a:t>
            </a:r>
            <a:r>
              <a:rPr lang="en-US" b="1" dirty="0" smtClean="0"/>
              <a:t>Obama mandate </a:t>
            </a:r>
            <a:r>
              <a:rPr lang="en-US" dirty="0" smtClean="0"/>
              <a:t>that forces states to fund Planned Parenthood </a:t>
            </a:r>
          </a:p>
          <a:p>
            <a:pPr>
              <a:lnSpc>
                <a:spcPct val="124000"/>
              </a:lnSpc>
              <a:buClr>
                <a:srgbClr val="179050"/>
              </a:buClr>
            </a:pPr>
            <a:r>
              <a:rPr lang="en-US" b="1" dirty="0" smtClean="0"/>
              <a:t>Illegal immigration </a:t>
            </a:r>
            <a:r>
              <a:rPr lang="en-US" dirty="0" smtClean="0"/>
              <a:t>rates across southern boarders have </a:t>
            </a:r>
            <a:r>
              <a:rPr lang="en-US" b="1" dirty="0" smtClean="0"/>
              <a:t>dropped</a:t>
            </a:r>
            <a:r>
              <a:rPr lang="en-US" dirty="0" smtClean="0"/>
              <a:t> </a:t>
            </a:r>
          </a:p>
        </p:txBody>
      </p:sp>
    </p:spTree>
    <p:extLst>
      <p:ext uri="{BB962C8B-B14F-4D97-AF65-F5344CB8AC3E}">
        <p14:creationId xmlns:p14="http://schemas.microsoft.com/office/powerpoint/2010/main" val="826040706"/>
      </p:ext>
    </p:extLst>
  </p:cSld>
  <p:clrMapOvr>
    <a:masterClrMapping/>
  </p:clrMapOvr>
</p:sld>
</file>

<file path=ppt/slides/slide30.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normAutofit/>
          </a:bodyPr>
          <a:lstStyle/>
          <a:p>
            <a:r>
              <a:rPr lang="en-US" sz="3600" dirty="0" smtClean="0">
                <a:solidFill>
                  <a:schemeClr val="accent1">
                    <a:lumMod val="75000"/>
                  </a:schemeClr>
                </a:solidFill>
              </a:rPr>
              <a:t>Employer Lookout</a:t>
            </a:r>
            <a:endParaRPr lang="en-US" sz="3600" dirty="0">
              <a:solidFill>
                <a:schemeClr val="accent1">
                  <a:lumMod val="75000"/>
                </a:schemeClr>
              </a:solidFill>
            </a:endParaRPr>
          </a:p>
        </p:txBody>
      </p:sp>
      <p:sp>
        <p:nvSpPr>
          <p:cNvPr id="3" name="Content Placeholder 2" descr="" title=""/>
          <p:cNvSpPr>
            <a:spLocks noGrp="1"/>
          </p:cNvSpPr>
          <p:nvPr>
            <p:ph idx="1"/>
          </p:nvPr>
        </p:nvSpPr>
        <p:spPr>
          <a:xfrm>
            <a:off x="294968" y="1366684"/>
            <a:ext cx="8465574" cy="4596760"/>
          </a:xfrm>
        </p:spPr>
        <p:txBody>
          <a:bodyPr>
            <a:normAutofit/>
          </a:bodyPr>
          <a:lstStyle/>
          <a:p>
            <a:pPr>
              <a:buClr>
                <a:srgbClr val="179050"/>
              </a:buClr>
            </a:pPr>
            <a:r>
              <a:rPr lang="en-US" dirty="0"/>
              <a:t>Watch out for </a:t>
            </a:r>
            <a:r>
              <a:rPr lang="en-US" b="1" dirty="0"/>
              <a:t>off-clock work </a:t>
            </a:r>
            <a:r>
              <a:rPr lang="en-US" dirty="0"/>
              <a:t>by non-exempt employees, especially the modern variety</a:t>
            </a:r>
          </a:p>
          <a:p>
            <a:pPr lvl="1">
              <a:buClr>
                <a:srgbClr val="179050"/>
              </a:buClr>
            </a:pPr>
            <a:r>
              <a:rPr lang="en-US" sz="2200" dirty="0"/>
              <a:t>Telecommuting</a:t>
            </a:r>
          </a:p>
          <a:p>
            <a:pPr lvl="1">
              <a:buClr>
                <a:srgbClr val="179050"/>
              </a:buClr>
            </a:pPr>
            <a:r>
              <a:rPr lang="en-US" sz="2200" dirty="0"/>
              <a:t>Mobile devices</a:t>
            </a:r>
          </a:p>
          <a:p>
            <a:pPr lvl="1">
              <a:buClr>
                <a:srgbClr val="179050"/>
              </a:buClr>
            </a:pPr>
            <a:r>
              <a:rPr lang="en-US" sz="2200" dirty="0" smtClean="0"/>
              <a:t>Flexibility: </a:t>
            </a:r>
            <a:r>
              <a:rPr lang="en-US" sz="2200" dirty="0"/>
              <a:t>a blessing and a curse!</a:t>
            </a:r>
          </a:p>
          <a:p>
            <a:pPr>
              <a:buClr>
                <a:srgbClr val="179050"/>
              </a:buClr>
            </a:pPr>
            <a:r>
              <a:rPr lang="en-US" dirty="0"/>
              <a:t>Be aware of and comply with all applicable </a:t>
            </a:r>
            <a:r>
              <a:rPr lang="en-US" b="1" dirty="0"/>
              <a:t>state </a:t>
            </a:r>
            <a:r>
              <a:rPr lang="en-US" dirty="0"/>
              <a:t>and </a:t>
            </a:r>
            <a:r>
              <a:rPr lang="en-US" b="1" dirty="0"/>
              <a:t>local wage </a:t>
            </a:r>
            <a:r>
              <a:rPr lang="en-US" dirty="0"/>
              <a:t>and </a:t>
            </a:r>
            <a:r>
              <a:rPr lang="en-US" b="1" dirty="0"/>
              <a:t>hour laws </a:t>
            </a:r>
            <a:r>
              <a:rPr lang="en-US" dirty="0"/>
              <a:t>as well as the </a:t>
            </a:r>
            <a:r>
              <a:rPr lang="en-US" dirty="0" smtClean="0"/>
              <a:t>FLSA</a:t>
            </a:r>
            <a:endParaRPr lang="en-US" dirty="0"/>
          </a:p>
          <a:p>
            <a:pPr>
              <a:buClr>
                <a:srgbClr val="179050"/>
              </a:buClr>
            </a:pPr>
            <a:r>
              <a:rPr lang="en-US" dirty="0"/>
              <a:t>If you find you’ve made a mistake, </a:t>
            </a:r>
            <a:r>
              <a:rPr lang="en-US" b="1" dirty="0"/>
              <a:t>correct it as soon as you can </a:t>
            </a:r>
            <a:r>
              <a:rPr lang="en-US" dirty="0"/>
              <a:t>(but always with the help of your employment counsel)</a:t>
            </a:r>
          </a:p>
          <a:p>
            <a:pPr>
              <a:buClr>
                <a:srgbClr val="179050"/>
              </a:buClr>
            </a:pPr>
            <a:endParaRPr lang="en-US" dirty="0"/>
          </a:p>
        </p:txBody>
      </p:sp>
    </p:spTree>
    <p:extLst>
      <p:ext uri="{BB962C8B-B14F-4D97-AF65-F5344CB8AC3E}">
        <p14:creationId xmlns:p14="http://schemas.microsoft.com/office/powerpoint/2010/main" val="3368042123"/>
      </p:ext>
    </p:extLst>
  </p:cSld>
  <p:clrMapOvr>
    <a:masterClrMapping/>
  </p:clrMapOvr>
</p:sld>
</file>

<file path=ppt/slides/slide3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2B375D48-368C-C34D-AA76-4A2B3698CE60}"/>
              </a:ext>
            </a:extLst>
          </p:cNvPr>
          <p:cNvSpPr>
            <a:spLocks noGrp="1"/>
          </p:cNvSpPr>
          <p:nvPr>
            <p:ph type="title"/>
          </p:nvPr>
        </p:nvSpPr>
        <p:spPr/>
        <p:txBody>
          <a:bodyPr>
            <a:normAutofit/>
          </a:bodyPr>
          <a:lstStyle/>
          <a:p>
            <a:r>
              <a:rPr lang="en-US" sz="3600" dirty="0" smtClean="0">
                <a:solidFill>
                  <a:schemeClr val="accent1">
                    <a:lumMod val="75000"/>
                  </a:schemeClr>
                </a:solidFill>
              </a:rPr>
              <a:t>Goodies For Employers</a:t>
            </a:r>
            <a:endParaRPr lang="en-US" sz="3600" dirty="0">
              <a:solidFill>
                <a:schemeClr val="accent1">
                  <a:lumMod val="75000"/>
                </a:schemeClr>
              </a:solidFill>
            </a:endParaRPr>
          </a:p>
        </p:txBody>
      </p:sp>
      <p:sp>
        <p:nvSpPr>
          <p:cNvPr id="3" name="Content Placeholder 2" descr="" title="">
            <a:extLst>
              <a:ext uri="{FF2B5EF4-FFF2-40B4-BE49-F238E27FC236}">
                <a16:creationId xmlns:a16="http://schemas.microsoft.com/office/drawing/2014/main" id="{0A332DCB-4465-B34A-A72C-7E289DE37D06}"/>
              </a:ext>
            </a:extLst>
          </p:cNvPr>
          <p:cNvSpPr>
            <a:spLocks noGrp="1"/>
          </p:cNvSpPr>
          <p:nvPr>
            <p:ph idx="1"/>
          </p:nvPr>
        </p:nvSpPr>
        <p:spPr>
          <a:xfrm>
            <a:off x="432618" y="1484671"/>
            <a:ext cx="8711381" cy="4478773"/>
          </a:xfrm>
        </p:spPr>
        <p:txBody>
          <a:bodyPr>
            <a:normAutofit/>
          </a:bodyPr>
          <a:lstStyle/>
          <a:p>
            <a:pPr>
              <a:spcAft>
                <a:spcPts val="1200"/>
              </a:spcAft>
              <a:buClr>
                <a:srgbClr val="179050"/>
              </a:buClr>
            </a:pPr>
            <a:r>
              <a:rPr lang="en-US" sz="3000" dirty="0"/>
              <a:t>In June 2017, DOL withdrew aggressive guidance on joint employers/independent contractors that had been issued by the Obama Administration</a:t>
            </a:r>
          </a:p>
          <a:p>
            <a:pPr>
              <a:buClr>
                <a:srgbClr val="179050"/>
              </a:buClr>
            </a:pPr>
            <a:r>
              <a:rPr lang="en-US" sz="3000" dirty="0"/>
              <a:t>In January 2018, the DOL brought back Wage and Hour Opinion </a:t>
            </a:r>
            <a:r>
              <a:rPr lang="en-US" sz="3000" dirty="0" smtClean="0"/>
              <a:t>Letters.</a:t>
            </a:r>
            <a:endParaRPr lang="en-US" sz="3000" dirty="0"/>
          </a:p>
        </p:txBody>
      </p:sp>
    </p:spTree>
    <p:extLst>
      <p:ext uri="{BB962C8B-B14F-4D97-AF65-F5344CB8AC3E}">
        <p14:creationId xmlns:p14="http://schemas.microsoft.com/office/powerpoint/2010/main" val="2749030309"/>
      </p:ext>
    </p:extLst>
  </p:cSld>
  <p:clrMapOvr>
    <a:masterClrMapping/>
  </p:clrMapOvr>
</p:sld>
</file>

<file path=ppt/slides/slide32.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4" name="Title 3" descr="" title=""/>
          <p:cNvSpPr>
            <a:spLocks noGrp="1"/>
          </p:cNvSpPr>
          <p:nvPr>
            <p:ph type="title"/>
          </p:nvPr>
        </p:nvSpPr>
        <p:spPr>
          <a:xfrm>
            <a:off x="533758" y="940019"/>
            <a:ext cx="7886700" cy="1808137"/>
          </a:xfrm>
        </p:spPr>
        <p:txBody>
          <a:bodyPr anchor="ctr">
            <a:normAutofit/>
          </a:bodyPr>
          <a:lstStyle/>
          <a:p>
            <a:pPr algn="ctr"/>
            <a:r>
              <a:rPr lang="en-US" sz="5000" b="1" dirty="0" smtClean="0">
                <a:solidFill>
                  <a:schemeClr val="accent1">
                    <a:lumMod val="75000"/>
                  </a:schemeClr>
                </a:solidFill>
                <a:effectLst>
                  <a:outerShdw blurRad="38100" dist="38100" dir="2700000" algn="tl">
                    <a:srgbClr val="000000">
                      <a:alpha val="43137"/>
                    </a:srgbClr>
                  </a:outerShdw>
                </a:effectLst>
              </a:rPr>
              <a:t>OSHA</a:t>
            </a:r>
            <a:endParaRPr lang="en-US" sz="5000" b="1" dirty="0">
              <a:solidFill>
                <a:schemeClr val="accent1">
                  <a:lumMod val="75000"/>
                </a:schemeClr>
              </a:solidFill>
              <a:effectLst>
                <a:outerShdw blurRad="38100" dist="38100" dir="2700000" algn="tl">
                  <a:srgbClr val="000000">
                    <a:alpha val="43137"/>
                  </a:srgbClr>
                </a:outerShdw>
              </a:effectLst>
            </a:endParaRPr>
          </a:p>
        </p:txBody>
      </p:sp>
      <p:pic>
        <p:nvPicPr>
          <p:cNvPr id="6" name="Picture 2" descr="" tit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3321" y="2556665"/>
            <a:ext cx="4727575" cy="2659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928230"/>
      </p:ext>
    </p:extLst>
  </p:cSld>
  <p:clrMapOvr>
    <a:masterClrMapping/>
  </p:clrMapOvr>
</p:sld>
</file>

<file path=ppt/slides/slide33.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4" name="Title 3" descr="" title=""/>
          <p:cNvSpPr>
            <a:spLocks noGrp="1"/>
          </p:cNvSpPr>
          <p:nvPr>
            <p:ph type="title"/>
          </p:nvPr>
        </p:nvSpPr>
        <p:spPr/>
        <p:txBody>
          <a:bodyPr>
            <a:normAutofit/>
          </a:bodyPr>
          <a:lstStyle/>
          <a:p>
            <a:r>
              <a:rPr lang="en-US" sz="3600" dirty="0" smtClean="0">
                <a:solidFill>
                  <a:schemeClr val="accent1">
                    <a:lumMod val="75000"/>
                  </a:schemeClr>
                </a:solidFill>
              </a:rPr>
              <a:t>New OSHA Head	</a:t>
            </a:r>
            <a:endParaRPr lang="en-US" sz="3600" dirty="0">
              <a:solidFill>
                <a:schemeClr val="accent1">
                  <a:lumMod val="75000"/>
                </a:schemeClr>
              </a:solidFill>
            </a:endParaRPr>
          </a:p>
        </p:txBody>
      </p:sp>
      <p:sp>
        <p:nvSpPr>
          <p:cNvPr id="5" name="Content Placeholder 4" descr="" title=""/>
          <p:cNvSpPr>
            <a:spLocks noGrp="1"/>
          </p:cNvSpPr>
          <p:nvPr>
            <p:ph idx="1"/>
          </p:nvPr>
        </p:nvSpPr>
        <p:spPr>
          <a:xfrm>
            <a:off x="432005" y="1376131"/>
            <a:ext cx="4749596" cy="4631379"/>
          </a:xfrm>
        </p:spPr>
        <p:txBody>
          <a:bodyPr>
            <a:normAutofit/>
          </a:bodyPr>
          <a:lstStyle/>
          <a:p>
            <a:pPr>
              <a:buClr>
                <a:srgbClr val="179050"/>
              </a:buClr>
            </a:pPr>
            <a:r>
              <a:rPr lang="en-US" dirty="0"/>
              <a:t>October 20, 2017 – President Trump appointed </a:t>
            </a:r>
            <a:r>
              <a:rPr lang="en-US" b="1" dirty="0"/>
              <a:t>Scott A. Mungo </a:t>
            </a:r>
            <a:r>
              <a:rPr lang="en-US" dirty="0"/>
              <a:t>to be Assistant Secretary of Labor to lead OSHA</a:t>
            </a:r>
          </a:p>
          <a:p>
            <a:pPr>
              <a:buClr>
                <a:srgbClr val="179050"/>
              </a:buClr>
            </a:pPr>
            <a:r>
              <a:rPr lang="en-US" dirty="0" err="1" smtClean="0"/>
              <a:t>Mungo</a:t>
            </a:r>
            <a:r>
              <a:rPr lang="en-US" dirty="0" smtClean="0"/>
              <a:t> </a:t>
            </a:r>
            <a:r>
              <a:rPr lang="en-US" dirty="0"/>
              <a:t>has been a FedEx Vice </a:t>
            </a:r>
            <a:r>
              <a:rPr lang="en-US" dirty="0" smtClean="0"/>
              <a:t>President of </a:t>
            </a:r>
            <a:r>
              <a:rPr lang="en-US" dirty="0"/>
              <a:t>Safety, Sustainability and Vehicle Maintenance)</a:t>
            </a:r>
          </a:p>
          <a:p>
            <a:pPr>
              <a:buClr>
                <a:srgbClr val="179050"/>
              </a:buClr>
            </a:pPr>
            <a:r>
              <a:rPr lang="en-US" dirty="0"/>
              <a:t>Reactions from safety advocates is mixed </a:t>
            </a:r>
          </a:p>
        </p:txBody>
      </p:sp>
      <p:pic>
        <p:nvPicPr>
          <p:cNvPr id="1026" name="Picture 2" descr="" ti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4852" y="2064387"/>
            <a:ext cx="2959897" cy="2959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1126436"/>
      </p:ext>
    </p:extLst>
  </p:cSld>
  <p:clrMapOvr>
    <a:masterClrMapping/>
  </p:clrMapOvr>
</p:sld>
</file>

<file path=ppt/slides/slide34.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a:xfrm>
            <a:off x="193751" y="374609"/>
            <a:ext cx="8665113" cy="888109"/>
          </a:xfrm>
        </p:spPr>
        <p:txBody>
          <a:bodyPr>
            <a:noAutofit/>
          </a:bodyPr>
          <a:lstStyle/>
          <a:p>
            <a:r>
              <a:rPr lang="en-US" sz="3600" dirty="0" smtClean="0">
                <a:solidFill>
                  <a:schemeClr val="accent1">
                    <a:lumMod val="75000"/>
                  </a:schemeClr>
                </a:solidFill>
              </a:rPr>
              <a:t>Electronic </a:t>
            </a:r>
            <a:r>
              <a:rPr lang="en-US" sz="3600" dirty="0">
                <a:solidFill>
                  <a:schemeClr val="accent1">
                    <a:lumMod val="75000"/>
                  </a:schemeClr>
                </a:solidFill>
              </a:rPr>
              <a:t>Injury </a:t>
            </a:r>
            <a:r>
              <a:rPr lang="en-US" sz="3600" dirty="0" smtClean="0">
                <a:solidFill>
                  <a:schemeClr val="accent1">
                    <a:lumMod val="75000"/>
                  </a:schemeClr>
                </a:solidFill>
              </a:rPr>
              <a:t>Reporting Regulation</a:t>
            </a:r>
            <a:endParaRPr lang="en-US" sz="3600" dirty="0">
              <a:solidFill>
                <a:schemeClr val="accent1">
                  <a:lumMod val="75000"/>
                </a:schemeClr>
              </a:solidFill>
            </a:endParaRPr>
          </a:p>
        </p:txBody>
      </p:sp>
      <p:sp>
        <p:nvSpPr>
          <p:cNvPr id="3" name="Content Placeholder 2" descr="" title=""/>
          <p:cNvSpPr>
            <a:spLocks noGrp="1"/>
          </p:cNvSpPr>
          <p:nvPr>
            <p:ph idx="1"/>
          </p:nvPr>
        </p:nvSpPr>
        <p:spPr>
          <a:xfrm>
            <a:off x="628650" y="1262718"/>
            <a:ext cx="7886700" cy="4700726"/>
          </a:xfrm>
        </p:spPr>
        <p:txBody>
          <a:bodyPr>
            <a:normAutofit fontScale="92500" lnSpcReduction="10000"/>
          </a:bodyPr>
          <a:lstStyle/>
          <a:p>
            <a:pPr>
              <a:buClr>
                <a:srgbClr val="179050"/>
              </a:buClr>
            </a:pPr>
            <a:r>
              <a:rPr lang="en-US" dirty="0" smtClean="0"/>
              <a:t>OSHA promulgated rule </a:t>
            </a:r>
            <a:r>
              <a:rPr lang="en-US" dirty="0"/>
              <a:t>requiring </a:t>
            </a:r>
            <a:r>
              <a:rPr lang="en-US" b="1" dirty="0"/>
              <a:t>electronic submission </a:t>
            </a:r>
            <a:r>
              <a:rPr lang="en-US" dirty="0"/>
              <a:t>of </a:t>
            </a:r>
            <a:r>
              <a:rPr lang="en-US" b="1" dirty="0"/>
              <a:t>workplace injury </a:t>
            </a:r>
            <a:r>
              <a:rPr lang="en-US" dirty="0"/>
              <a:t>data and </a:t>
            </a:r>
            <a:r>
              <a:rPr lang="en-US" dirty="0" smtClean="0"/>
              <a:t>restrictions </a:t>
            </a:r>
            <a:r>
              <a:rPr lang="en-US" dirty="0"/>
              <a:t>on post-accident drug </a:t>
            </a:r>
            <a:r>
              <a:rPr lang="en-US" dirty="0" smtClean="0"/>
              <a:t>testing</a:t>
            </a:r>
          </a:p>
          <a:p>
            <a:pPr>
              <a:buClr>
                <a:srgbClr val="179050"/>
              </a:buClr>
            </a:pPr>
            <a:r>
              <a:rPr lang="en-US" dirty="0" smtClean="0"/>
              <a:t>The </a:t>
            </a:r>
            <a:r>
              <a:rPr lang="en-US" b="1" dirty="0" smtClean="0"/>
              <a:t>court challenge </a:t>
            </a:r>
            <a:r>
              <a:rPr lang="en-US" dirty="0" smtClean="0"/>
              <a:t>attempting </a:t>
            </a:r>
            <a:r>
              <a:rPr lang="en-US" dirty="0"/>
              <a:t>to block the implementation of the regulation </a:t>
            </a:r>
            <a:r>
              <a:rPr lang="en-US" b="1" dirty="0"/>
              <a:t>failed i</a:t>
            </a:r>
            <a:r>
              <a:rPr lang="en-US" dirty="0"/>
              <a:t>n November, </a:t>
            </a:r>
            <a:r>
              <a:rPr lang="en-US" dirty="0" smtClean="0"/>
              <a:t>2016</a:t>
            </a:r>
          </a:p>
          <a:p>
            <a:pPr>
              <a:buClr>
                <a:srgbClr val="179050"/>
              </a:buClr>
            </a:pPr>
            <a:r>
              <a:rPr lang="en-US" dirty="0" smtClean="0"/>
              <a:t>Applies </a:t>
            </a:r>
            <a:r>
              <a:rPr lang="en-US" dirty="0"/>
              <a:t>to establishments of either </a:t>
            </a:r>
            <a:r>
              <a:rPr lang="en-US" dirty="0" smtClean="0"/>
              <a:t>(1</a:t>
            </a:r>
            <a:r>
              <a:rPr lang="en-US" dirty="0"/>
              <a:t>) 250 or more employees, </a:t>
            </a:r>
            <a:r>
              <a:rPr lang="en-US" dirty="0" smtClean="0"/>
              <a:t>or (2</a:t>
            </a:r>
            <a:r>
              <a:rPr lang="en-US" dirty="0"/>
              <a:t>) between 20 and 249 </a:t>
            </a:r>
            <a:r>
              <a:rPr lang="en-US" dirty="0" smtClean="0"/>
              <a:t>employees, </a:t>
            </a:r>
            <a:r>
              <a:rPr lang="en-US" dirty="0"/>
              <a:t>primarily in NAICS Codes 31-33 (manufacturing</a:t>
            </a:r>
            <a:r>
              <a:rPr lang="en-US" dirty="0" smtClean="0"/>
              <a:t>) </a:t>
            </a:r>
            <a:r>
              <a:rPr lang="en-US" dirty="0"/>
              <a:t>and 23 (</a:t>
            </a:r>
            <a:r>
              <a:rPr lang="en-US" dirty="0" smtClean="0"/>
              <a:t>construction)</a:t>
            </a:r>
          </a:p>
          <a:p>
            <a:pPr>
              <a:buClr>
                <a:srgbClr val="179050"/>
              </a:buClr>
            </a:pPr>
            <a:r>
              <a:rPr lang="en-US" dirty="0" smtClean="0"/>
              <a:t>Only </a:t>
            </a:r>
            <a:r>
              <a:rPr lang="en-US" dirty="0"/>
              <a:t>required to submit the OSHA </a:t>
            </a:r>
            <a:r>
              <a:rPr lang="en-US" b="1" dirty="0"/>
              <a:t>300A annual </a:t>
            </a:r>
            <a:r>
              <a:rPr lang="en-US" b="1" dirty="0" smtClean="0"/>
              <a:t>summary</a:t>
            </a:r>
          </a:p>
          <a:p>
            <a:pPr>
              <a:buClr>
                <a:srgbClr val="179050"/>
              </a:buClr>
            </a:pPr>
            <a:r>
              <a:rPr lang="en-US" dirty="0" smtClean="0"/>
              <a:t>Deadline for filing 2017 </a:t>
            </a:r>
            <a:r>
              <a:rPr lang="en-US" dirty="0"/>
              <a:t>Form 300A is July 1, </a:t>
            </a:r>
            <a:r>
              <a:rPr lang="en-US" dirty="0" smtClean="0"/>
              <a:t>2018; instructions on OSHA website:  www.osha.gov</a:t>
            </a:r>
          </a:p>
          <a:p>
            <a:pPr>
              <a:buClr>
                <a:srgbClr val="179050"/>
              </a:buClr>
            </a:pPr>
            <a:endParaRPr lang="en-US" dirty="0"/>
          </a:p>
        </p:txBody>
      </p:sp>
    </p:spTree>
    <p:extLst>
      <p:ext uri="{BB962C8B-B14F-4D97-AF65-F5344CB8AC3E}">
        <p14:creationId xmlns:p14="http://schemas.microsoft.com/office/powerpoint/2010/main" val="615474107"/>
      </p:ext>
    </p:extLst>
  </p:cSld>
  <p:clrMapOvr>
    <a:masterClrMapping/>
  </p:clrMapOvr>
</p:sld>
</file>

<file path=ppt/slides/slide35.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a:xfrm>
            <a:off x="193751" y="374609"/>
            <a:ext cx="8753603" cy="888109"/>
          </a:xfrm>
        </p:spPr>
        <p:txBody>
          <a:bodyPr>
            <a:normAutofit/>
          </a:bodyPr>
          <a:lstStyle/>
          <a:p>
            <a:r>
              <a:rPr lang="en-US" sz="3600" dirty="0">
                <a:solidFill>
                  <a:schemeClr val="accent1">
                    <a:lumMod val="75000"/>
                  </a:schemeClr>
                </a:solidFill>
              </a:rPr>
              <a:t>OSHA Rule on Reporting of </a:t>
            </a:r>
            <a:r>
              <a:rPr lang="en-US" sz="3600" dirty="0" smtClean="0">
                <a:solidFill>
                  <a:schemeClr val="accent1">
                    <a:lumMod val="75000"/>
                  </a:schemeClr>
                </a:solidFill>
              </a:rPr>
              <a:t>Injuries</a:t>
            </a:r>
            <a:endParaRPr lang="en-US" sz="3600" dirty="0">
              <a:solidFill>
                <a:schemeClr val="accent1">
                  <a:lumMod val="75000"/>
                </a:schemeClr>
              </a:solidFill>
            </a:endParaRPr>
          </a:p>
        </p:txBody>
      </p:sp>
      <p:sp>
        <p:nvSpPr>
          <p:cNvPr id="3" name="Content Placeholder 2" descr="" title=""/>
          <p:cNvSpPr>
            <a:spLocks noGrp="1"/>
          </p:cNvSpPr>
          <p:nvPr>
            <p:ph idx="1"/>
          </p:nvPr>
        </p:nvSpPr>
        <p:spPr>
          <a:xfrm>
            <a:off x="294353" y="1415461"/>
            <a:ext cx="8495686" cy="4351338"/>
          </a:xfrm>
        </p:spPr>
        <p:txBody>
          <a:bodyPr>
            <a:normAutofit lnSpcReduction="10000"/>
          </a:bodyPr>
          <a:lstStyle/>
          <a:p>
            <a:pPr>
              <a:buClr>
                <a:srgbClr val="179050"/>
              </a:buClr>
            </a:pPr>
            <a:r>
              <a:rPr lang="en-US" sz="2600" dirty="0"/>
              <a:t>Timing of reporting workplace injuries</a:t>
            </a:r>
          </a:p>
          <a:p>
            <a:pPr>
              <a:buClr>
                <a:srgbClr val="179050"/>
              </a:buClr>
            </a:pPr>
            <a:r>
              <a:rPr lang="en-US" sz="2600" dirty="0"/>
              <a:t>Restrictions on drug testing after </a:t>
            </a:r>
            <a:r>
              <a:rPr lang="en-US" sz="2600" u="sng" dirty="0"/>
              <a:t>all</a:t>
            </a:r>
            <a:r>
              <a:rPr lang="en-US" sz="2600" dirty="0"/>
              <a:t> workplace injuries</a:t>
            </a:r>
          </a:p>
          <a:p>
            <a:pPr>
              <a:buClr>
                <a:srgbClr val="179050"/>
              </a:buClr>
            </a:pPr>
            <a:r>
              <a:rPr lang="en-US" sz="2600" dirty="0"/>
              <a:t>Exceptions:</a:t>
            </a:r>
          </a:p>
          <a:p>
            <a:pPr lvl="1">
              <a:buClr>
                <a:srgbClr val="179050"/>
              </a:buClr>
            </a:pPr>
            <a:r>
              <a:rPr lang="en-US" sz="2600" dirty="0"/>
              <a:t>Compliance with state drug free workplace statute</a:t>
            </a:r>
          </a:p>
          <a:p>
            <a:pPr lvl="1">
              <a:buClr>
                <a:srgbClr val="179050"/>
              </a:buClr>
            </a:pPr>
            <a:r>
              <a:rPr lang="en-US" sz="2600" dirty="0"/>
              <a:t>Motivation to reduce workers compensation premiums</a:t>
            </a:r>
          </a:p>
          <a:p>
            <a:pPr lvl="1">
              <a:buClr>
                <a:srgbClr val="179050"/>
              </a:buClr>
            </a:pPr>
            <a:r>
              <a:rPr lang="en-US" sz="2600" dirty="0"/>
              <a:t>Reasonable suspicion testing</a:t>
            </a:r>
          </a:p>
          <a:p>
            <a:pPr lvl="1">
              <a:buClr>
                <a:srgbClr val="179050"/>
              </a:buClr>
            </a:pPr>
            <a:r>
              <a:rPr lang="en-US" sz="2600" dirty="0"/>
              <a:t>“Reasonable possibility” testing</a:t>
            </a:r>
          </a:p>
          <a:p>
            <a:pPr>
              <a:buClr>
                <a:srgbClr val="179050"/>
              </a:buClr>
            </a:pPr>
            <a:endParaRPr lang="en-US" sz="2600" dirty="0" smtClean="0"/>
          </a:p>
          <a:p>
            <a:pPr marL="0" indent="0">
              <a:buClr>
                <a:srgbClr val="179050"/>
              </a:buClr>
              <a:buNone/>
            </a:pPr>
            <a:endParaRPr lang="en-US" dirty="0"/>
          </a:p>
        </p:txBody>
      </p:sp>
    </p:spTree>
    <p:extLst>
      <p:ext uri="{BB962C8B-B14F-4D97-AF65-F5344CB8AC3E}">
        <p14:creationId xmlns:p14="http://schemas.microsoft.com/office/powerpoint/2010/main" val="3565455726"/>
      </p:ext>
    </p:extLst>
  </p:cSld>
  <p:clrMapOvr>
    <a:masterClrMapping/>
  </p:clrMapOvr>
</p:sld>
</file>

<file path=ppt/slides/slide36.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a:xfrm>
            <a:off x="370733" y="128802"/>
            <a:ext cx="8773267" cy="888109"/>
          </a:xfrm>
        </p:spPr>
        <p:txBody>
          <a:bodyPr>
            <a:noAutofit/>
          </a:bodyPr>
          <a:lstStyle/>
          <a:p>
            <a:r>
              <a:rPr lang="en-US" dirty="0" smtClean="0">
                <a:solidFill>
                  <a:schemeClr val="accent1">
                    <a:lumMod val="75000"/>
                  </a:schemeClr>
                </a:solidFill>
              </a:rPr>
              <a:t>OSHA Drops Rule Permitting Union Reps </a:t>
            </a:r>
            <a:br>
              <a:rPr lang="en-US" dirty="0" smtClean="0">
                <a:solidFill>
                  <a:schemeClr val="accent1">
                    <a:lumMod val="75000"/>
                  </a:schemeClr>
                </a:solidFill>
              </a:rPr>
            </a:br>
            <a:r>
              <a:rPr lang="en-US" dirty="0" smtClean="0">
                <a:solidFill>
                  <a:schemeClr val="accent1">
                    <a:lumMod val="75000"/>
                  </a:schemeClr>
                </a:solidFill>
              </a:rPr>
              <a:t>To Attend Safety Inspections</a:t>
            </a:r>
            <a:endParaRPr lang="en-US" dirty="0">
              <a:solidFill>
                <a:schemeClr val="accent1">
                  <a:lumMod val="75000"/>
                </a:schemeClr>
              </a:solidFill>
            </a:endParaRPr>
          </a:p>
        </p:txBody>
      </p:sp>
      <p:sp>
        <p:nvSpPr>
          <p:cNvPr id="3" name="Content Placeholder 2" descr="" title=""/>
          <p:cNvSpPr>
            <a:spLocks noGrp="1"/>
          </p:cNvSpPr>
          <p:nvPr>
            <p:ph idx="1"/>
          </p:nvPr>
        </p:nvSpPr>
        <p:spPr/>
        <p:txBody>
          <a:bodyPr>
            <a:normAutofit lnSpcReduction="10000"/>
          </a:bodyPr>
          <a:lstStyle/>
          <a:p>
            <a:pPr>
              <a:buClr>
                <a:srgbClr val="179050"/>
              </a:buClr>
            </a:pPr>
            <a:r>
              <a:rPr lang="en-US" dirty="0" smtClean="0"/>
              <a:t>During OSHA inspection, OSHA has historically permitted employees to attend walk-through OSHA inspection</a:t>
            </a:r>
          </a:p>
          <a:p>
            <a:pPr>
              <a:buClr>
                <a:srgbClr val="179050"/>
              </a:buClr>
            </a:pPr>
            <a:r>
              <a:rPr lang="en-US" dirty="0" smtClean="0"/>
              <a:t>During Obama Administration, OSHA issued memo interpreting statute to permit non-employees </a:t>
            </a:r>
          </a:p>
          <a:p>
            <a:pPr>
              <a:buClr>
                <a:srgbClr val="179050"/>
              </a:buClr>
            </a:pPr>
            <a:r>
              <a:rPr lang="en-US" dirty="0" smtClean="0"/>
              <a:t>Intent to permit union representatives to attend OSHA inspections even in companies not represented by a union</a:t>
            </a:r>
          </a:p>
          <a:p>
            <a:pPr>
              <a:buClr>
                <a:srgbClr val="179050"/>
              </a:buClr>
            </a:pPr>
            <a:endParaRPr lang="en-US" dirty="0"/>
          </a:p>
          <a:p>
            <a:pPr>
              <a:buClr>
                <a:srgbClr val="179050"/>
              </a:buClr>
            </a:pPr>
            <a:r>
              <a:rPr lang="en-US" dirty="0" smtClean="0"/>
              <a:t>2017 – DOL rescinded memo permitting non-employees to attend inspections</a:t>
            </a:r>
            <a:endParaRPr lang="en-US" dirty="0"/>
          </a:p>
        </p:txBody>
      </p:sp>
    </p:spTree>
    <p:extLst>
      <p:ext uri="{BB962C8B-B14F-4D97-AF65-F5344CB8AC3E}">
        <p14:creationId xmlns:p14="http://schemas.microsoft.com/office/powerpoint/2010/main" val="37843769"/>
      </p:ext>
    </p:extLst>
  </p:cSld>
  <p:clrMapOvr>
    <a:masterClrMapping/>
  </p:clrMapOvr>
</p:sld>
</file>

<file path=ppt/slides/slide37.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6" name="Title 5" descr="" title=""/>
          <p:cNvSpPr>
            <a:spLocks noGrp="1"/>
          </p:cNvSpPr>
          <p:nvPr>
            <p:ph type="title"/>
          </p:nvPr>
        </p:nvSpPr>
        <p:spPr>
          <a:xfrm>
            <a:off x="547687" y="1219200"/>
            <a:ext cx="7876874" cy="745400"/>
          </a:xfrm>
        </p:spPr>
        <p:txBody>
          <a:bodyPr>
            <a:noAutofit/>
          </a:bodyPr>
          <a:lstStyle/>
          <a:p>
            <a:r>
              <a:rPr lang="en-US" sz="4600" b="1" dirty="0" smtClean="0">
                <a:solidFill>
                  <a:schemeClr val="accent1">
                    <a:lumMod val="75000"/>
                  </a:schemeClr>
                </a:solidFill>
              </a:rPr>
              <a:t>On The Horizon . . .</a:t>
            </a:r>
            <a:endParaRPr lang="en-US" sz="4600" b="1" dirty="0">
              <a:solidFill>
                <a:schemeClr val="accent1">
                  <a:lumMod val="75000"/>
                </a:schemeClr>
              </a:solidFill>
            </a:endParaRPr>
          </a:p>
        </p:txBody>
      </p:sp>
      <p:pic>
        <p:nvPicPr>
          <p:cNvPr id="4098" name="Picture 2" descr="" title=""/>
          <p:cNvPicPr>
            <a:picLocks noChangeAspect="1" noChangeArrowheads="1"/>
          </p:cNvPicPr>
          <p:nvPr/>
        </p:nvPicPr>
        <p:blipFill rotWithShape="1">
          <a:blip r:embed="rId2">
            <a:extLst>
              <a:ext uri="{28A0092B-C50C-407E-A947-70E740481C1C}">
                <a14:useLocalDpi xmlns:a14="http://schemas.microsoft.com/office/drawing/2010/main" val="0"/>
              </a:ext>
            </a:extLst>
          </a:blip>
          <a:srcRect l="12248" t="42505" r="13027" b="10017"/>
          <a:stretch/>
        </p:blipFill>
        <p:spPr bwMode="auto">
          <a:xfrm>
            <a:off x="547687" y="2311400"/>
            <a:ext cx="7656470" cy="3191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2205944"/>
      </p:ext>
    </p:extLst>
  </p:cSld>
  <p:clrMapOvr>
    <a:masterClrMapping/>
  </p:clrMapOvr>
</p:sld>
</file>

<file path=ppt/slides/slide38.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4" name="Title 3" descr="" title=""/>
          <p:cNvSpPr>
            <a:spLocks noGrp="1"/>
          </p:cNvSpPr>
          <p:nvPr>
            <p:ph type="title"/>
          </p:nvPr>
        </p:nvSpPr>
        <p:spPr/>
        <p:txBody>
          <a:bodyPr>
            <a:normAutofit/>
          </a:bodyPr>
          <a:lstStyle/>
          <a:p>
            <a:r>
              <a:rPr lang="en-US" sz="3600" dirty="0" smtClean="0">
                <a:solidFill>
                  <a:schemeClr val="accent1">
                    <a:lumMod val="75000"/>
                  </a:schemeClr>
                </a:solidFill>
                <a:effectLst>
                  <a:outerShdw blurRad="38100" dist="38100" dir="2700000" algn="tl">
                    <a:srgbClr val="000000">
                      <a:alpha val="43137"/>
                    </a:srgbClr>
                  </a:outerShdw>
                </a:effectLst>
              </a:rPr>
              <a:t>On The Horizon	</a:t>
            </a:r>
            <a:endParaRPr lang="en-US" sz="3600" dirty="0">
              <a:solidFill>
                <a:schemeClr val="accent1">
                  <a:lumMod val="75000"/>
                </a:schemeClr>
              </a:solidFill>
              <a:effectLst>
                <a:outerShdw blurRad="38100" dist="38100" dir="2700000" algn="tl">
                  <a:srgbClr val="000000">
                    <a:alpha val="43137"/>
                  </a:srgbClr>
                </a:outerShdw>
              </a:effectLst>
            </a:endParaRPr>
          </a:p>
        </p:txBody>
      </p:sp>
      <p:sp>
        <p:nvSpPr>
          <p:cNvPr id="5" name="Content Placeholder 4" descr="" title=""/>
          <p:cNvSpPr>
            <a:spLocks noGrp="1"/>
          </p:cNvSpPr>
          <p:nvPr>
            <p:ph idx="1"/>
          </p:nvPr>
        </p:nvSpPr>
        <p:spPr>
          <a:xfrm>
            <a:off x="559824" y="1380705"/>
            <a:ext cx="8584176" cy="4818713"/>
          </a:xfrm>
        </p:spPr>
        <p:txBody>
          <a:bodyPr>
            <a:normAutofit/>
          </a:bodyPr>
          <a:lstStyle/>
          <a:p>
            <a:pPr>
              <a:buClr>
                <a:srgbClr val="179050"/>
              </a:buClr>
            </a:pPr>
            <a:r>
              <a:rPr lang="en-US" sz="2600" dirty="0" smtClean="0"/>
              <a:t>Increase in sexual misconduct claims and harassment training</a:t>
            </a:r>
          </a:p>
          <a:p>
            <a:pPr>
              <a:buClr>
                <a:srgbClr val="179050"/>
              </a:buClr>
            </a:pPr>
            <a:r>
              <a:rPr lang="en-US" sz="2600" dirty="0" smtClean="0"/>
              <a:t>Supreme Ct. decision on arbitration agreements</a:t>
            </a:r>
          </a:p>
          <a:p>
            <a:pPr>
              <a:buClr>
                <a:srgbClr val="179050"/>
              </a:buClr>
            </a:pPr>
            <a:r>
              <a:rPr lang="en-US" sz="2600" dirty="0" smtClean="0"/>
              <a:t>Learning to deal with medical marijuana</a:t>
            </a:r>
          </a:p>
          <a:p>
            <a:pPr>
              <a:buClr>
                <a:srgbClr val="179050"/>
              </a:buClr>
            </a:pPr>
            <a:r>
              <a:rPr lang="en-US" sz="2600" dirty="0" smtClean="0"/>
              <a:t>New initiatives to deal with opioid epidemic</a:t>
            </a:r>
          </a:p>
          <a:p>
            <a:pPr>
              <a:buClr>
                <a:srgbClr val="179050"/>
              </a:buClr>
            </a:pPr>
            <a:r>
              <a:rPr lang="en-US" sz="2600" dirty="0" smtClean="0"/>
              <a:t>New FLSA white collar exemption regulation</a:t>
            </a:r>
          </a:p>
          <a:p>
            <a:pPr>
              <a:buClr>
                <a:srgbClr val="179050"/>
              </a:buClr>
            </a:pPr>
            <a:r>
              <a:rPr lang="en-US" sz="2600" dirty="0" smtClean="0"/>
              <a:t>Continued roll back of federal regulations </a:t>
            </a:r>
          </a:p>
          <a:p>
            <a:pPr>
              <a:buClr>
                <a:srgbClr val="179050"/>
              </a:buClr>
            </a:pPr>
            <a:r>
              <a:rPr lang="en-US" sz="2600" dirty="0" smtClean="0"/>
              <a:t>Growing focus on guns and workplace violence</a:t>
            </a:r>
          </a:p>
          <a:p>
            <a:pPr>
              <a:buClr>
                <a:srgbClr val="179050"/>
              </a:buClr>
            </a:pPr>
            <a:r>
              <a:rPr lang="en-US" sz="2600" dirty="0" smtClean="0"/>
              <a:t>Greater deference to employer policies</a:t>
            </a:r>
            <a:endParaRPr lang="en-US" sz="2600" dirty="0"/>
          </a:p>
        </p:txBody>
      </p:sp>
    </p:spTree>
    <p:extLst>
      <p:ext uri="{BB962C8B-B14F-4D97-AF65-F5344CB8AC3E}">
        <p14:creationId xmlns:p14="http://schemas.microsoft.com/office/powerpoint/2010/main" val="3092218605"/>
      </p:ext>
    </p:extLst>
  </p:cSld>
  <p:clrMapOvr>
    <a:masterClrMapping/>
  </p:clrMapOvr>
</p:sld>
</file>

<file path=ppt/slides/slide39.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117762" name="Slide Number Placeholder 5" descr="" title=""/>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spcAft>
                <a:spcPct val="20000"/>
              </a:spcAft>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spcAft>
                <a:spcPct val="20000"/>
              </a:spcAft>
              <a:buClr>
                <a:schemeClr val="hlink"/>
              </a:buClr>
              <a:buSzPct val="65000"/>
              <a:buFont typeface="Wingdings" panose="05000000000000000000" pitchFamily="2" charset="2"/>
              <a:buChar char="n"/>
              <a:defRPr sz="28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spcAft>
                <a:spcPct val="0"/>
              </a:spcAft>
              <a:buClrTx/>
              <a:buSzTx/>
              <a:buFontTx/>
              <a:buNone/>
            </a:pPr>
            <a:fld id="{72F21038-189D-48B6-AC71-80BF7D636C80}" type="slidenum">
              <a:rPr lang="en-US" altLang="en-US" sz="1200">
                <a:solidFill>
                  <a:srgbClr val="898989"/>
                </a:solidFill>
                <a:latin typeface="Calibri" panose="020F0502020204030204" pitchFamily="34" charset="0"/>
                <a:ea typeface="ＭＳ Ｐゴシック" panose="020B0600070205080204" pitchFamily="34" charset="-128"/>
              </a:rPr>
              <a:pPr>
                <a:spcBef>
                  <a:spcPct val="0"/>
                </a:spcBef>
                <a:spcAft>
                  <a:spcPct val="0"/>
                </a:spcAft>
                <a:buClrTx/>
                <a:buSzTx/>
                <a:buFontTx/>
                <a:buNone/>
              </a:pPr>
              <a:t>39</a:t>
            </a:fld>
            <a:endParaRPr lang="en-US" altLang="en-US" sz="1200" dirty="0">
              <a:solidFill>
                <a:srgbClr val="898989"/>
              </a:solidFill>
              <a:latin typeface="Calibri" panose="020F0502020204030204" pitchFamily="34" charset="0"/>
              <a:ea typeface="ＭＳ Ｐゴシック" panose="020B0600070205080204" pitchFamily="34" charset="-128"/>
            </a:endParaRPr>
          </a:p>
        </p:txBody>
      </p:sp>
      <p:sp>
        <p:nvSpPr>
          <p:cNvPr id="53251" name="Rectangle 2" descr="" title=""/>
          <p:cNvSpPr>
            <a:spLocks noGrp="1"/>
          </p:cNvSpPr>
          <p:nvPr>
            <p:ph type="title"/>
          </p:nvPr>
        </p:nvSpPr>
        <p:spPr>
          <a:xfrm>
            <a:off x="0" y="320821"/>
            <a:ext cx="9143999" cy="888109"/>
          </a:xfrm>
        </p:spPr>
        <p:txBody>
          <a:bodyPr/>
          <a:lstStyle/>
          <a:p>
            <a:pPr algn="ctr">
              <a:defRPr/>
            </a:pPr>
            <a:r>
              <a:rPr lang="en-US" altLang="en-US" sz="4800" b="1" dirty="0" smtClean="0">
                <a:solidFill>
                  <a:schemeClr val="accent1">
                    <a:lumMod val="75000"/>
                  </a:schemeClr>
                </a:solidFill>
                <a:effectLst>
                  <a:outerShdw blurRad="38100" dist="38100" dir="2700000" algn="tl">
                    <a:srgbClr val="000000">
                      <a:alpha val="43137"/>
                    </a:srgbClr>
                  </a:outerShdw>
                </a:effectLst>
                <a:ea typeface="ＭＳ Ｐゴシック" panose="020B0600070205080204" pitchFamily="34" charset="-128"/>
              </a:rPr>
              <a:t>Questions</a:t>
            </a:r>
          </a:p>
        </p:txBody>
      </p:sp>
      <p:pic>
        <p:nvPicPr>
          <p:cNvPr id="117764" name="Picture 3" descr="" ti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9" y="1120022"/>
            <a:ext cx="3047999" cy="304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ubtitle 2" descr="" title=""/>
          <p:cNvSpPr txBox="1">
            <a:spLocks/>
          </p:cNvSpPr>
          <p:nvPr/>
        </p:nvSpPr>
        <p:spPr>
          <a:xfrm>
            <a:off x="0" y="4168021"/>
            <a:ext cx="9144000" cy="1769807"/>
          </a:xfrm>
          <a:prstGeom prst="rect">
            <a:avLst/>
          </a:prstGeom>
        </p:spPr>
        <p:txBody>
          <a:bodyPr>
            <a:normAutofit/>
          </a:bodyPr>
          <a:lstStyle>
            <a:lvl1pPr marL="234950" indent="-234950" algn="l" defTabSz="685800" rtl="0" eaLnBrk="1" latinLnBrk="0" hangingPunct="1">
              <a:lnSpc>
                <a:spcPct val="100000"/>
              </a:lnSpc>
              <a:spcBef>
                <a:spcPts val="0"/>
              </a:spcBef>
              <a:spcAft>
                <a:spcPts val="600"/>
              </a:spcAft>
              <a:buClr>
                <a:srgbClr val="9A0A25"/>
              </a:buClr>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568325" indent="-225425" algn="l" defTabSz="685800" rtl="0" eaLnBrk="1" latinLnBrk="0" hangingPunct="1">
              <a:lnSpc>
                <a:spcPct val="100000"/>
              </a:lnSpc>
              <a:spcBef>
                <a:spcPts val="0"/>
              </a:spcBef>
              <a:spcAft>
                <a:spcPts val="600"/>
              </a:spcAft>
              <a:buClr>
                <a:srgbClr val="9A0A25"/>
              </a:buClr>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914400" indent="-228600" algn="l" defTabSz="685800" rtl="0" eaLnBrk="1" latinLnBrk="0" hangingPunct="1">
              <a:lnSpc>
                <a:spcPct val="100000"/>
              </a:lnSpc>
              <a:spcBef>
                <a:spcPts val="0"/>
              </a:spcBef>
              <a:spcAft>
                <a:spcPts val="600"/>
              </a:spcAft>
              <a:buClr>
                <a:srgbClr val="9A0A25"/>
              </a:buClr>
              <a:buFont typeface="Arial" panose="020B0604020202020204" pitchFamily="34" charset="0"/>
              <a:buChar char="•"/>
              <a:defRPr sz="1600" kern="1200">
                <a:solidFill>
                  <a:schemeClr val="tx1"/>
                </a:solidFill>
                <a:latin typeface="Century Gothic" panose="020B0502020202020204" pitchFamily="34" charset="0"/>
                <a:ea typeface="+mn-ea"/>
                <a:cs typeface="+mn-cs"/>
              </a:defRPr>
            </a:lvl3pPr>
            <a:lvl4pPr marL="1260475" indent="-231775" algn="l" defTabSz="685800" rtl="0" eaLnBrk="1" latinLnBrk="0" hangingPunct="1">
              <a:lnSpc>
                <a:spcPct val="100000"/>
              </a:lnSpc>
              <a:spcBef>
                <a:spcPts val="0"/>
              </a:spcBef>
              <a:spcAft>
                <a:spcPts val="600"/>
              </a:spcAft>
              <a:buClr>
                <a:srgbClr val="9A0A25"/>
              </a:buClr>
              <a:buFont typeface="Arial" panose="020B0604020202020204" pitchFamily="34" charset="0"/>
              <a:buChar char="•"/>
              <a:defRPr sz="1400" kern="1200">
                <a:solidFill>
                  <a:schemeClr val="tx1"/>
                </a:solidFill>
                <a:latin typeface="Century Gothic" panose="020B0502020202020204" pitchFamily="34" charset="0"/>
                <a:ea typeface="+mn-ea"/>
                <a:cs typeface="+mn-cs"/>
              </a:defRPr>
            </a:lvl4pPr>
            <a:lvl5pPr marL="1606550" indent="-234950" algn="l" defTabSz="685800" rtl="0" eaLnBrk="1" latinLnBrk="0" hangingPunct="1">
              <a:lnSpc>
                <a:spcPct val="100000"/>
              </a:lnSpc>
              <a:spcBef>
                <a:spcPts val="0"/>
              </a:spcBef>
              <a:spcAft>
                <a:spcPts val="600"/>
              </a:spcAft>
              <a:buClr>
                <a:srgbClr val="9A0A25"/>
              </a:buClr>
              <a:buFont typeface="Arial" panose="020B0604020202020204" pitchFamily="34" charset="0"/>
              <a:buChar char="•"/>
              <a:defRPr sz="1200" kern="1200">
                <a:solidFill>
                  <a:schemeClr val="tx1"/>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70000"/>
              </a:lnSpc>
              <a:buNone/>
            </a:pPr>
            <a:r>
              <a:rPr lang="en-US" altLang="en-US" sz="3200" b="1" dirty="0" smtClean="0">
                <a:effectLst>
                  <a:outerShdw blurRad="38100" dist="38100" dir="2700000" algn="tl">
                    <a:srgbClr val="000000">
                      <a:alpha val="43137"/>
                    </a:srgbClr>
                  </a:outerShdw>
                </a:effectLst>
                <a:latin typeface="+mn-lt"/>
                <a:ea typeface="ＭＳ Ｐゴシック" panose="020B0600070205080204" pitchFamily="34" charset="-128"/>
              </a:rPr>
              <a:t>Jeffery L. Thompson</a:t>
            </a:r>
          </a:p>
          <a:p>
            <a:pPr marL="0" indent="0" algn="ctr">
              <a:lnSpc>
                <a:spcPct val="70000"/>
              </a:lnSpc>
              <a:buNone/>
            </a:pPr>
            <a:r>
              <a:rPr lang="en-US" altLang="en-US" sz="3200" b="1" dirty="0" smtClean="0">
                <a:effectLst>
                  <a:outerShdw blurRad="38100" dist="38100" dir="2700000" algn="tl">
                    <a:srgbClr val="000000">
                      <a:alpha val="43137"/>
                    </a:srgbClr>
                  </a:outerShdw>
                </a:effectLst>
                <a:latin typeface="+mn-lt"/>
                <a:ea typeface="ＭＳ Ｐゴシック" panose="020B0600070205080204" pitchFamily="34" charset="-128"/>
              </a:rPr>
              <a:t>Constangy, Brooks, Smith &amp; Prophete, LLP</a:t>
            </a:r>
          </a:p>
          <a:p>
            <a:pPr marL="0" indent="0" algn="ctr">
              <a:lnSpc>
                <a:spcPct val="70000"/>
              </a:lnSpc>
              <a:buNone/>
            </a:pPr>
            <a:r>
              <a:rPr lang="en-US" altLang="en-US" sz="3200" b="1" dirty="0" smtClean="0">
                <a:effectLst>
                  <a:outerShdw blurRad="38100" dist="38100" dir="2700000" algn="tl">
                    <a:srgbClr val="000000">
                      <a:alpha val="43137"/>
                    </a:srgbClr>
                  </a:outerShdw>
                </a:effectLst>
                <a:latin typeface="+mn-lt"/>
                <a:ea typeface="ＭＳ Ｐゴシック" panose="020B0600070205080204" pitchFamily="34" charset="-128"/>
              </a:rPr>
              <a:t>Telephone:  478-621-2423</a:t>
            </a:r>
          </a:p>
          <a:p>
            <a:pPr marL="0" indent="0" algn="ctr">
              <a:lnSpc>
                <a:spcPct val="70000"/>
              </a:lnSpc>
              <a:buNone/>
            </a:pPr>
            <a:r>
              <a:rPr lang="en-US" altLang="en-US" sz="3200" b="1" dirty="0" smtClean="0">
                <a:effectLst>
                  <a:outerShdw blurRad="38100" dist="38100" dir="2700000" algn="tl">
                    <a:srgbClr val="000000">
                      <a:alpha val="43137"/>
                    </a:srgbClr>
                  </a:outerShdw>
                </a:effectLst>
                <a:latin typeface="+mn-lt"/>
                <a:ea typeface="ＭＳ Ｐゴシック" panose="020B0600070205080204" pitchFamily="34" charset="-128"/>
              </a:rPr>
              <a:t>Email:  jthompson@constangy.com</a:t>
            </a:r>
            <a:endParaRPr lang="en-US" sz="5400" dirty="0" smtClean="0">
              <a:effectLst>
                <a:outerShdw blurRad="38100" dist="38100" dir="2700000" algn="tl">
                  <a:srgbClr val="000000">
                    <a:alpha val="43137"/>
                  </a:srgbClr>
                </a:outerShdw>
              </a:effectLst>
            </a:endParaRPr>
          </a:p>
          <a:p>
            <a:endParaRPr lang="en-US" sz="5400" dirty="0"/>
          </a:p>
        </p:txBody>
      </p:sp>
    </p:spTree>
    <p:extLst>
      <p:ext uri="{BB962C8B-B14F-4D97-AF65-F5344CB8AC3E}">
        <p14:creationId xmlns:p14="http://schemas.microsoft.com/office/powerpoint/2010/main" val="183171485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p:transition spd="slow">
        <p:dissolve/>
      </p:transition>
    </mc:Fallback>
  </mc:AlternateContent>
</p:sld>
</file>

<file path=ppt/slides/slide4.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a:xfrm>
            <a:off x="628650" y="365126"/>
            <a:ext cx="7886700" cy="83714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r>
              <a:rPr lang="en-US" sz="3600" dirty="0">
                <a:solidFill>
                  <a:schemeClr val="accent1">
                    <a:lumMod val="75000"/>
                  </a:schemeClr>
                </a:solidFill>
              </a:rPr>
              <a:t>Not </a:t>
            </a:r>
            <a:r>
              <a:rPr lang="en-US" sz="3600" dirty="0" smtClean="0">
                <a:solidFill>
                  <a:schemeClr val="accent1">
                    <a:lumMod val="75000"/>
                  </a:schemeClr>
                </a:solidFill>
              </a:rPr>
              <a:t>Accomplished</a:t>
            </a:r>
            <a:endParaRPr lang="en-US" sz="3600" dirty="0">
              <a:solidFill>
                <a:schemeClr val="accent1">
                  <a:lumMod val="75000"/>
                </a:schemeClr>
              </a:solidFill>
            </a:endParaRPr>
          </a:p>
        </p:txBody>
      </p:sp>
      <p:sp>
        <p:nvSpPr>
          <p:cNvPr id="3" name="Content Placeholder 2" descr="" title=""/>
          <p:cNvSpPr>
            <a:spLocks noGrp="1"/>
          </p:cNvSpPr>
          <p:nvPr>
            <p:ph idx="1"/>
          </p:nvPr>
        </p:nvSpPr>
        <p:spPr>
          <a:xfrm>
            <a:off x="402166" y="1202268"/>
            <a:ext cx="8339668" cy="4958789"/>
          </a:xfrm>
        </p:spPr>
        <p:txBody>
          <a:bodyPr>
            <a:noAutofit/>
          </a:bodyPr>
          <a:lstStyle/>
          <a:p>
            <a:pPr>
              <a:lnSpc>
                <a:spcPct val="124000"/>
              </a:lnSpc>
              <a:spcAft>
                <a:spcPts val="0"/>
              </a:spcAft>
              <a:buClr>
                <a:srgbClr val="179050"/>
              </a:buClr>
            </a:pPr>
            <a:r>
              <a:rPr lang="en-US" sz="1800" dirty="0" smtClean="0"/>
              <a:t>Repeal and Replace the Affordable Care Act</a:t>
            </a:r>
          </a:p>
          <a:p>
            <a:pPr>
              <a:lnSpc>
                <a:spcPct val="124000"/>
              </a:lnSpc>
              <a:spcAft>
                <a:spcPts val="0"/>
              </a:spcAft>
              <a:buClr>
                <a:srgbClr val="179050"/>
              </a:buClr>
            </a:pPr>
            <a:r>
              <a:rPr lang="en-US" sz="1800" dirty="0" smtClean="0"/>
              <a:t>No funding for the wall</a:t>
            </a:r>
          </a:p>
          <a:p>
            <a:pPr>
              <a:lnSpc>
                <a:spcPct val="124000"/>
              </a:lnSpc>
              <a:spcAft>
                <a:spcPts val="0"/>
              </a:spcAft>
              <a:buClr>
                <a:srgbClr val="179050"/>
              </a:buClr>
            </a:pPr>
            <a:r>
              <a:rPr lang="en-US" sz="1800" dirty="0" smtClean="0"/>
              <a:t>Pass legislation on DACA recipients </a:t>
            </a:r>
          </a:p>
          <a:p>
            <a:pPr>
              <a:lnSpc>
                <a:spcPct val="124000"/>
              </a:lnSpc>
              <a:spcAft>
                <a:spcPts val="0"/>
              </a:spcAft>
              <a:buClr>
                <a:srgbClr val="179050"/>
              </a:buClr>
            </a:pPr>
            <a:r>
              <a:rPr lang="en-US" sz="1800" dirty="0" smtClean="0"/>
              <a:t>Constitutional Amendment to impose term limits on all members of Congress</a:t>
            </a:r>
          </a:p>
          <a:p>
            <a:pPr>
              <a:lnSpc>
                <a:spcPct val="124000"/>
              </a:lnSpc>
              <a:spcAft>
                <a:spcPts val="0"/>
              </a:spcAft>
              <a:buClr>
                <a:srgbClr val="179050"/>
              </a:buClr>
            </a:pPr>
            <a:r>
              <a:rPr lang="en-US" sz="1800" dirty="0" smtClean="0"/>
              <a:t>A 5-year ban on Congressional officials becoming lobbyists after they leave government service – successfully implemented this against White House officials</a:t>
            </a:r>
          </a:p>
          <a:p>
            <a:pPr>
              <a:lnSpc>
                <a:spcPct val="124000"/>
              </a:lnSpc>
              <a:spcAft>
                <a:spcPts val="0"/>
              </a:spcAft>
              <a:buClr>
                <a:srgbClr val="179050"/>
              </a:buClr>
            </a:pPr>
            <a:r>
              <a:rPr lang="en-US" sz="1800" dirty="0" smtClean="0"/>
              <a:t>Complete ban on foreign lobbyists raising money for American elections. </a:t>
            </a:r>
          </a:p>
          <a:p>
            <a:pPr>
              <a:lnSpc>
                <a:spcPct val="124000"/>
              </a:lnSpc>
              <a:spcAft>
                <a:spcPts val="0"/>
              </a:spcAft>
              <a:buClr>
                <a:srgbClr val="179050"/>
              </a:buClr>
            </a:pPr>
            <a:r>
              <a:rPr lang="en-US" sz="1800" dirty="0" smtClean="0"/>
              <a:t>Renegotiation of NAFTA</a:t>
            </a:r>
          </a:p>
          <a:p>
            <a:pPr>
              <a:lnSpc>
                <a:spcPct val="124000"/>
              </a:lnSpc>
              <a:spcAft>
                <a:spcPts val="0"/>
              </a:spcAft>
              <a:buClr>
                <a:srgbClr val="179050"/>
              </a:buClr>
            </a:pPr>
            <a:r>
              <a:rPr lang="en-US" sz="1800" dirty="0" smtClean="0"/>
              <a:t>Label China as a Currency Manipulator</a:t>
            </a:r>
          </a:p>
          <a:p>
            <a:pPr>
              <a:lnSpc>
                <a:spcPct val="124000"/>
              </a:lnSpc>
              <a:spcAft>
                <a:spcPts val="0"/>
              </a:spcAft>
              <a:buClr>
                <a:srgbClr val="179050"/>
              </a:buClr>
            </a:pPr>
            <a:r>
              <a:rPr lang="en-US" sz="1800" dirty="0" smtClean="0"/>
              <a:t>Implementing tariffs to discourage companies from relocating to other countries</a:t>
            </a:r>
            <a:endParaRPr lang="en-US" sz="1800" dirty="0"/>
          </a:p>
        </p:txBody>
      </p:sp>
    </p:spTree>
    <p:extLst>
      <p:ext uri="{BB962C8B-B14F-4D97-AF65-F5344CB8AC3E}">
        <p14:creationId xmlns:p14="http://schemas.microsoft.com/office/powerpoint/2010/main" val="2197181691"/>
      </p:ext>
    </p:extLst>
  </p:cSld>
  <p:clrMapOvr>
    <a:masterClrMapping/>
  </p:clrMapOvr>
</p:sld>
</file>

<file path=ppt/slides/slide5.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4" name="Title 3" descr="" title=""/>
          <p:cNvSpPr>
            <a:spLocks noGrp="1"/>
          </p:cNvSpPr>
          <p:nvPr>
            <p:ph type="title"/>
          </p:nvPr>
        </p:nvSpPr>
        <p:spPr>
          <a:xfrm>
            <a:off x="0" y="1159932"/>
            <a:ext cx="8558213" cy="786343"/>
          </a:xfrm>
        </p:spPr>
        <p:txBody>
          <a:bodyPr>
            <a:noAutofit/>
          </a:bodyPr>
          <a:lstStyle/>
          <a:p>
            <a:pPr algn="ctr"/>
            <a:r>
              <a:rPr lang="en-US" sz="4800" b="1" dirty="0" smtClean="0">
                <a:solidFill>
                  <a:schemeClr val="accent1">
                    <a:lumMod val="75000"/>
                  </a:schemeClr>
                </a:solidFill>
              </a:rPr>
              <a:t>Title VII / EEOC</a:t>
            </a:r>
            <a:endParaRPr lang="en-US" sz="4800" b="1" dirty="0">
              <a:solidFill>
                <a:schemeClr val="accent1">
                  <a:lumMod val="75000"/>
                </a:schemeClr>
              </a:solidFill>
            </a:endParaRPr>
          </a:p>
        </p:txBody>
      </p:sp>
      <p:pic>
        <p:nvPicPr>
          <p:cNvPr id="6148" name="Picture 4" descr="" tit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35814" y="2197100"/>
            <a:ext cx="3555999" cy="3555999"/>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 title=""/>
          <p:cNvPicPr>
            <a:picLocks noChangeAspect="1" noChangeArrowheads="1"/>
          </p:cNvPicPr>
          <p:nvPr/>
        </p:nvPicPr>
        <p:blipFill rotWithShape="1">
          <a:blip r:embed="rId3">
            <a:extLst>
              <a:ext uri="{28A0092B-C50C-407E-A947-70E740481C1C}">
                <a14:useLocalDpi xmlns:a14="http://schemas.microsoft.com/office/drawing/2010/main" val="0"/>
              </a:ext>
            </a:extLst>
          </a:blip>
          <a:srcRect l="15117" t="11961" r="13439" b="8185"/>
          <a:stretch/>
        </p:blipFill>
        <p:spPr bwMode="auto">
          <a:xfrm>
            <a:off x="563259" y="2362200"/>
            <a:ext cx="3981489" cy="3589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8150048"/>
      </p:ext>
    </p:extLst>
  </p:cSld>
  <p:clrMapOvr>
    <a:masterClrMapping/>
  </p:clrMapOvr>
</p:sld>
</file>

<file path=ppt/slides/slide6.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normAutofit/>
          </a:bodyPr>
          <a:lstStyle/>
          <a:p>
            <a:r>
              <a:rPr lang="en-US" sz="3600" dirty="0">
                <a:solidFill>
                  <a:schemeClr val="accent1">
                    <a:lumMod val="75000"/>
                  </a:schemeClr>
                </a:solidFill>
              </a:rPr>
              <a:t>EEOC</a:t>
            </a:r>
          </a:p>
        </p:txBody>
      </p:sp>
      <p:sp>
        <p:nvSpPr>
          <p:cNvPr id="3" name="Content Placeholder 2" descr="" title=""/>
          <p:cNvSpPr>
            <a:spLocks noGrp="1"/>
          </p:cNvSpPr>
          <p:nvPr>
            <p:ph idx="1"/>
          </p:nvPr>
        </p:nvSpPr>
        <p:spPr>
          <a:xfrm>
            <a:off x="304800" y="1356852"/>
            <a:ext cx="8534400" cy="4606592"/>
          </a:xfrm>
        </p:spPr>
        <p:txBody>
          <a:bodyPr>
            <a:normAutofit/>
          </a:bodyPr>
          <a:lstStyle/>
          <a:p>
            <a:pPr>
              <a:buClr>
                <a:srgbClr val="179050"/>
              </a:buClr>
            </a:pPr>
            <a:r>
              <a:rPr lang="en-US" dirty="0"/>
              <a:t>Victoria </a:t>
            </a:r>
            <a:r>
              <a:rPr lang="en-US" dirty="0" err="1"/>
              <a:t>Lipnic</a:t>
            </a:r>
            <a:r>
              <a:rPr lang="en-US" dirty="0"/>
              <a:t> (R) is still acting chair of the EEOC</a:t>
            </a:r>
          </a:p>
          <a:p>
            <a:pPr>
              <a:buClr>
                <a:srgbClr val="179050"/>
              </a:buClr>
            </a:pPr>
            <a:r>
              <a:rPr lang="en-US" dirty="0"/>
              <a:t>Trump has nominated Janet Dhillon to be “actual” chair and Daniel </a:t>
            </a:r>
            <a:r>
              <a:rPr lang="en-US" dirty="0" err="1"/>
              <a:t>Gade</a:t>
            </a:r>
            <a:r>
              <a:rPr lang="en-US" dirty="0"/>
              <a:t> to be a Commissioner</a:t>
            </a:r>
          </a:p>
          <a:p>
            <a:pPr>
              <a:buClr>
                <a:srgbClr val="179050"/>
              </a:buClr>
            </a:pPr>
            <a:r>
              <a:rPr lang="en-US" dirty="0"/>
              <a:t>He’s also </a:t>
            </a:r>
            <a:r>
              <a:rPr lang="en-US" dirty="0" smtClean="0"/>
              <a:t>re-nominated </a:t>
            </a:r>
            <a:r>
              <a:rPr lang="en-US" dirty="0"/>
              <a:t>Chai </a:t>
            </a:r>
            <a:r>
              <a:rPr lang="en-US" dirty="0" err="1"/>
              <a:t>Feldblum</a:t>
            </a:r>
            <a:r>
              <a:rPr lang="en-US" dirty="0"/>
              <a:t> (D) for another term that would expire in 2021</a:t>
            </a:r>
          </a:p>
          <a:p>
            <a:pPr>
              <a:buClr>
                <a:srgbClr val="179050"/>
              </a:buClr>
            </a:pPr>
            <a:r>
              <a:rPr lang="en-US" dirty="0"/>
              <a:t>And Arlington VA attorney Sharon Fast Gustafson as GC</a:t>
            </a:r>
          </a:p>
          <a:p>
            <a:pPr>
              <a:buClr>
                <a:srgbClr val="179050"/>
              </a:buClr>
            </a:pPr>
            <a:r>
              <a:rPr lang="en-US" dirty="0"/>
              <a:t>Still waiting . . . </a:t>
            </a:r>
          </a:p>
          <a:p>
            <a:pPr>
              <a:buClr>
                <a:srgbClr val="179050"/>
              </a:buClr>
            </a:pPr>
            <a:r>
              <a:rPr lang="en-US" dirty="0"/>
              <a:t>Which means the EEOC has an “Obama majority” even now</a:t>
            </a:r>
          </a:p>
          <a:p>
            <a:pPr lvl="1"/>
            <a:endParaRPr lang="en-US" dirty="0"/>
          </a:p>
        </p:txBody>
      </p:sp>
    </p:spTree>
    <p:extLst>
      <p:ext uri="{BB962C8B-B14F-4D97-AF65-F5344CB8AC3E}">
        <p14:creationId xmlns:p14="http://schemas.microsoft.com/office/powerpoint/2010/main" val="1264415142"/>
      </p:ext>
    </p:extLst>
  </p:cSld>
  <p:clrMapOvr>
    <a:masterClrMapping/>
  </p:clrMapOvr>
</p:sld>
</file>

<file path=ppt/slides/slide7.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CEBF304A-3C5A-5E40-BB55-844E635E3931}"/>
              </a:ext>
            </a:extLst>
          </p:cNvPr>
          <p:cNvSpPr>
            <a:spLocks noGrp="1"/>
          </p:cNvSpPr>
          <p:nvPr>
            <p:ph type="title"/>
          </p:nvPr>
        </p:nvSpPr>
        <p:spPr>
          <a:xfrm>
            <a:off x="193752" y="374609"/>
            <a:ext cx="8584488" cy="888109"/>
          </a:xfrm>
        </p:spPr>
        <p:txBody>
          <a:bodyPr>
            <a:noAutofit/>
          </a:bodyPr>
          <a:lstStyle/>
          <a:p>
            <a:r>
              <a:rPr lang="en-US" dirty="0">
                <a:solidFill>
                  <a:schemeClr val="accent1">
                    <a:lumMod val="75000"/>
                  </a:schemeClr>
                </a:solidFill>
              </a:rPr>
              <a:t>EEOC </a:t>
            </a:r>
            <a:r>
              <a:rPr lang="en-US" dirty="0" smtClean="0">
                <a:solidFill>
                  <a:schemeClr val="accent1">
                    <a:lumMod val="75000"/>
                  </a:schemeClr>
                </a:solidFill>
              </a:rPr>
              <a:t>Charge-Filing Statistics </a:t>
            </a:r>
            <a:r>
              <a:rPr lang="en-US" dirty="0">
                <a:solidFill>
                  <a:schemeClr val="accent1">
                    <a:lumMod val="75000"/>
                  </a:schemeClr>
                </a:solidFill>
              </a:rPr>
              <a:t>for FY 2017</a:t>
            </a:r>
          </a:p>
        </p:txBody>
      </p:sp>
      <p:pic>
        <p:nvPicPr>
          <p:cNvPr id="5" name="Content Placeholder 4" descr="" title="">
            <a:extLst>
              <a:ext uri="{FF2B5EF4-FFF2-40B4-BE49-F238E27FC236}">
                <a16:creationId xmlns:a16="http://schemas.microsoft.com/office/drawing/2014/main" id="{992E3D75-E0A6-5743-8F15-17107D8D288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4330" y="1611630"/>
            <a:ext cx="8423910" cy="4503420"/>
          </a:xfrm>
        </p:spPr>
      </p:pic>
    </p:spTree>
    <p:extLst>
      <p:ext uri="{BB962C8B-B14F-4D97-AF65-F5344CB8AC3E}">
        <p14:creationId xmlns:p14="http://schemas.microsoft.com/office/powerpoint/2010/main" val="374539188"/>
      </p:ext>
    </p:extLst>
  </p:cSld>
  <p:clrMapOvr>
    <a:masterClrMapping/>
  </p:clrMapOvr>
</p:sld>
</file>

<file path=ppt/slides/slide8.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normAutofit/>
          </a:bodyPr>
          <a:lstStyle/>
          <a:p>
            <a:r>
              <a:rPr lang="en-US" sz="3600" dirty="0">
                <a:solidFill>
                  <a:schemeClr val="accent1">
                    <a:lumMod val="75000"/>
                  </a:schemeClr>
                </a:solidFill>
              </a:rPr>
              <a:t>EEOC Facts </a:t>
            </a:r>
            <a:r>
              <a:rPr lang="en-US" sz="3600" dirty="0" smtClean="0">
                <a:solidFill>
                  <a:schemeClr val="accent1">
                    <a:lumMod val="75000"/>
                  </a:schemeClr>
                </a:solidFill>
              </a:rPr>
              <a:t>and </a:t>
            </a:r>
            <a:r>
              <a:rPr lang="en-US" sz="3600" dirty="0">
                <a:solidFill>
                  <a:schemeClr val="accent1">
                    <a:lumMod val="75000"/>
                  </a:schemeClr>
                </a:solidFill>
              </a:rPr>
              <a:t>Statistics</a:t>
            </a:r>
          </a:p>
        </p:txBody>
      </p:sp>
      <p:sp>
        <p:nvSpPr>
          <p:cNvPr id="3" name="Content Placeholder 2" descr="" title=""/>
          <p:cNvSpPr>
            <a:spLocks noGrp="1"/>
          </p:cNvSpPr>
          <p:nvPr>
            <p:ph idx="1"/>
          </p:nvPr>
        </p:nvSpPr>
        <p:spPr>
          <a:xfrm>
            <a:off x="275303" y="1262718"/>
            <a:ext cx="8701549" cy="4700726"/>
          </a:xfrm>
        </p:spPr>
        <p:txBody>
          <a:bodyPr>
            <a:normAutofit fontScale="92500" lnSpcReduction="20000"/>
          </a:bodyPr>
          <a:lstStyle/>
          <a:p>
            <a:pPr>
              <a:buClr>
                <a:srgbClr val="179050"/>
              </a:buClr>
            </a:pPr>
            <a:r>
              <a:rPr lang="en-US" sz="2700" dirty="0"/>
              <a:t>LGBT</a:t>
            </a:r>
          </a:p>
          <a:p>
            <a:pPr lvl="1">
              <a:buClr>
                <a:srgbClr val="179050"/>
              </a:buClr>
            </a:pPr>
            <a:r>
              <a:rPr lang="en-US" sz="2100" dirty="0"/>
              <a:t>Charges also dropped</a:t>
            </a:r>
          </a:p>
          <a:p>
            <a:pPr lvl="1">
              <a:buClr>
                <a:srgbClr val="179050"/>
              </a:buClr>
            </a:pPr>
            <a:r>
              <a:rPr lang="en-US" sz="2100" dirty="0"/>
              <a:t>Found cause in less than one percent</a:t>
            </a:r>
          </a:p>
          <a:p>
            <a:pPr lvl="1">
              <a:buClr>
                <a:srgbClr val="179050"/>
              </a:buClr>
            </a:pPr>
            <a:r>
              <a:rPr lang="en-US" sz="2100" dirty="0"/>
              <a:t>Collected More Than $5,000,000 in </a:t>
            </a:r>
            <a:r>
              <a:rPr lang="en-US" sz="2100" dirty="0" smtClean="0"/>
              <a:t>settlements</a:t>
            </a:r>
            <a:endParaRPr lang="en-US" dirty="0" smtClean="0"/>
          </a:p>
          <a:p>
            <a:pPr>
              <a:buClr>
                <a:srgbClr val="179050"/>
              </a:buClr>
            </a:pPr>
            <a:r>
              <a:rPr lang="en-US" dirty="0" smtClean="0"/>
              <a:t>Sexual Harassment Charges</a:t>
            </a:r>
          </a:p>
          <a:p>
            <a:pPr lvl="1">
              <a:buClr>
                <a:srgbClr val="179050"/>
              </a:buClr>
            </a:pPr>
            <a:r>
              <a:rPr lang="en-US" dirty="0" smtClean="0"/>
              <a:t>Largely occurred prior to the #</a:t>
            </a:r>
            <a:r>
              <a:rPr lang="en-US" dirty="0" err="1" smtClean="0"/>
              <a:t>MeToo</a:t>
            </a:r>
            <a:r>
              <a:rPr lang="en-US" dirty="0" smtClean="0"/>
              <a:t> Movement</a:t>
            </a:r>
          </a:p>
          <a:p>
            <a:pPr lvl="1">
              <a:buClr>
                <a:srgbClr val="179050"/>
              </a:buClr>
            </a:pPr>
            <a:r>
              <a:rPr lang="en-US" dirty="0" smtClean="0"/>
              <a:t>Charges were slightly down</a:t>
            </a:r>
          </a:p>
          <a:p>
            <a:pPr lvl="1">
              <a:buClr>
                <a:srgbClr val="179050"/>
              </a:buClr>
            </a:pPr>
            <a:r>
              <a:rPr lang="en-US" dirty="0" smtClean="0"/>
              <a:t>Charges filed by men have decreased slightly </a:t>
            </a:r>
          </a:p>
          <a:p>
            <a:pPr lvl="1">
              <a:buClr>
                <a:srgbClr val="179050"/>
              </a:buClr>
            </a:pPr>
            <a:r>
              <a:rPr lang="en-US" dirty="0" smtClean="0"/>
              <a:t>EEOC collected most money since 2010</a:t>
            </a:r>
          </a:p>
          <a:p>
            <a:pPr>
              <a:buClr>
                <a:srgbClr val="179050"/>
              </a:buClr>
            </a:pPr>
            <a:r>
              <a:rPr lang="en-US" dirty="0" smtClean="0"/>
              <a:t>Sexual Harassment Guidelines </a:t>
            </a:r>
          </a:p>
          <a:p>
            <a:pPr lvl="1">
              <a:buClr>
                <a:srgbClr val="179050"/>
              </a:buClr>
            </a:pPr>
            <a:r>
              <a:rPr lang="en-US" dirty="0" smtClean="0"/>
              <a:t>New enforcement guidance on sexual harassment to be issued </a:t>
            </a:r>
          </a:p>
          <a:p>
            <a:pPr lvl="1">
              <a:buClr>
                <a:srgbClr val="179050"/>
              </a:buClr>
            </a:pPr>
            <a:r>
              <a:rPr lang="en-US" dirty="0" smtClean="0"/>
              <a:t>Not law, but outlines how the EEOC will handle claims moving forward</a:t>
            </a:r>
          </a:p>
          <a:p>
            <a:pPr lvl="1">
              <a:buClr>
                <a:srgbClr val="179050"/>
              </a:buClr>
            </a:pPr>
            <a:r>
              <a:rPr lang="en-US" dirty="0" smtClean="0"/>
              <a:t>Courts may give deference to the guidance </a:t>
            </a:r>
          </a:p>
        </p:txBody>
      </p:sp>
    </p:spTree>
    <p:extLst>
      <p:ext uri="{BB962C8B-B14F-4D97-AF65-F5344CB8AC3E}">
        <p14:creationId xmlns:p14="http://schemas.microsoft.com/office/powerpoint/2010/main" val="4224267044"/>
      </p:ext>
    </p:extLst>
  </p:cSld>
  <p:clrMapOvr>
    <a:masterClrMapping/>
  </p:clrMapOvr>
</p:sld>
</file>

<file path=ppt/slides/slide9.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normAutofit/>
          </a:bodyPr>
          <a:lstStyle/>
          <a:p>
            <a:r>
              <a:rPr lang="en-US" sz="3600" dirty="0" smtClean="0">
                <a:solidFill>
                  <a:schemeClr val="accent1">
                    <a:lumMod val="75000"/>
                  </a:schemeClr>
                </a:solidFill>
              </a:rPr>
              <a:t>On the Horizon for the EEOC</a:t>
            </a:r>
            <a:endParaRPr lang="en-US" sz="3600" dirty="0">
              <a:solidFill>
                <a:schemeClr val="accent1">
                  <a:lumMod val="75000"/>
                </a:schemeClr>
              </a:solidFill>
            </a:endParaRPr>
          </a:p>
        </p:txBody>
      </p:sp>
      <p:sp>
        <p:nvSpPr>
          <p:cNvPr id="3" name="Content Placeholder 2" descr="" title=""/>
          <p:cNvSpPr>
            <a:spLocks noGrp="1"/>
          </p:cNvSpPr>
          <p:nvPr>
            <p:ph idx="1"/>
          </p:nvPr>
        </p:nvSpPr>
        <p:spPr>
          <a:xfrm>
            <a:off x="304185" y="1356467"/>
            <a:ext cx="8495685" cy="4351338"/>
          </a:xfrm>
        </p:spPr>
        <p:txBody>
          <a:bodyPr>
            <a:normAutofit/>
          </a:bodyPr>
          <a:lstStyle/>
          <a:p>
            <a:pPr>
              <a:buClr>
                <a:srgbClr val="179050"/>
              </a:buClr>
            </a:pPr>
            <a:r>
              <a:rPr lang="en-US" dirty="0"/>
              <a:t>Expect less litigation against employers initiated by EEOC.</a:t>
            </a:r>
          </a:p>
          <a:p>
            <a:pPr>
              <a:buClr>
                <a:srgbClr val="179050"/>
              </a:buClr>
            </a:pPr>
            <a:r>
              <a:rPr lang="en-US" dirty="0"/>
              <a:t>Expect more compliance assistance, more </a:t>
            </a:r>
            <a:r>
              <a:rPr lang="en-US" dirty="0" smtClean="0"/>
              <a:t>mediations.</a:t>
            </a:r>
            <a:endParaRPr lang="en-US" dirty="0"/>
          </a:p>
          <a:p>
            <a:pPr>
              <a:buClr>
                <a:srgbClr val="179050"/>
              </a:buClr>
            </a:pPr>
            <a:r>
              <a:rPr lang="en-US" dirty="0"/>
              <a:t>EEO-1 compensation reporting has been scrapped, but employers got to keep the new March 31 deadline</a:t>
            </a:r>
            <a:r>
              <a:rPr lang="en-US" dirty="0" smtClean="0"/>
              <a:t>.</a:t>
            </a:r>
            <a:endParaRPr lang="en-US" dirty="0"/>
          </a:p>
          <a:p>
            <a:pPr>
              <a:buClr>
                <a:srgbClr val="179050"/>
              </a:buClr>
            </a:pPr>
            <a:r>
              <a:rPr lang="en-US" dirty="0"/>
              <a:t>For now, the agency is still supportive of LGBT rights, but do not expect “creativity” or “proactivity.”</a:t>
            </a:r>
          </a:p>
        </p:txBody>
      </p:sp>
    </p:spTree>
    <p:extLst>
      <p:ext uri="{BB962C8B-B14F-4D97-AF65-F5344CB8AC3E}">
        <p14:creationId xmlns:p14="http://schemas.microsoft.com/office/powerpoint/2010/main" val="280220901"/>
      </p:ext>
    </p:extLst>
  </p:cSld>
  <p:clrMapOvr>
    <a:masterClrMapping/>
  </p:clrMapOvr>
</p:sld>
</file>

<file path=ppt/theme/theme1.xml><?xml version="1.0" encoding="utf-8"?>
<a:theme xmlns:a="http://schemas.openxmlformats.org/drawingml/2006/main" name="Office Theme">
  <a:themeElements>
    <a:clrScheme name="Constangy Colors">
      <a:dk1>
        <a:srgbClr val="3F3F3F"/>
      </a:dk1>
      <a:lt1>
        <a:srgbClr val="FFFFFF"/>
      </a:lt1>
      <a:dk2>
        <a:srgbClr val="44546A"/>
      </a:dk2>
      <a:lt2>
        <a:srgbClr val="E7E6E6"/>
      </a:lt2>
      <a:accent1>
        <a:srgbClr val="9A0A25"/>
      </a:accent1>
      <a:accent2>
        <a:srgbClr val="003865"/>
      </a:accent2>
      <a:accent3>
        <a:srgbClr val="719949"/>
      </a:accent3>
      <a:accent4>
        <a:srgbClr val="EAAA00"/>
      </a:accent4>
      <a:accent5>
        <a:srgbClr val="F29CA4"/>
      </a:accent5>
      <a:accent6>
        <a:srgbClr val="ACB6E2"/>
      </a:accent6>
      <a:hlink>
        <a:srgbClr val="B5CE9A"/>
      </a:hlink>
      <a:folHlink>
        <a:srgbClr val="EBD37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Constangy Slide Template" id="{BA6B0F5C-438E-4F67-9D95-B449A603832C}" vid="{7F13D3F8-C34A-4566-9C2B-8124FC7B6D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emplate>
  <TotalTime>0</TotalTime>
  <Words>2057</Words>
  <Application>Microsoft Office PowerPoint</Application>
  <PresentationFormat>On-screen Show (4:3)</PresentationFormat>
  <Paragraphs>224</Paragraphs>
  <Slides>39</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ＭＳ Ｐゴシック</vt:lpstr>
      <vt:lpstr>Arial</vt:lpstr>
      <vt:lpstr>Calibri</vt:lpstr>
      <vt:lpstr>Century Gothic</vt:lpstr>
      <vt:lpstr>Garamond</vt:lpstr>
      <vt:lpstr>Wingdings</vt:lpstr>
      <vt:lpstr>Office Theme</vt:lpstr>
      <vt:lpstr>The Trump Administration:  What to Expect Going Forward</vt:lpstr>
      <vt:lpstr>Donald Trump’s First Year as President</vt:lpstr>
      <vt:lpstr>What has Trump Accomplished?</vt:lpstr>
      <vt:lpstr>Not Accomplished</vt:lpstr>
      <vt:lpstr>Title VII / EEOC</vt:lpstr>
      <vt:lpstr>EEOC</vt:lpstr>
      <vt:lpstr>EEOC Charge-Filing Statistics for FY 2017</vt:lpstr>
      <vt:lpstr>EEOC Facts and Statistics</vt:lpstr>
      <vt:lpstr>On the Horizon for the EEOC</vt:lpstr>
      <vt:lpstr>Legal Checkup</vt:lpstr>
      <vt:lpstr>Religious Discrimination</vt:lpstr>
      <vt:lpstr>Religious Protection</vt:lpstr>
      <vt:lpstr>Gender Discrimination</vt:lpstr>
      <vt:lpstr>Sexual Orientation</vt:lpstr>
      <vt:lpstr>Addressing Pay Equity Issues in the Workplace</vt:lpstr>
      <vt:lpstr>Did You Know?</vt:lpstr>
      <vt:lpstr>Despite Those Stats . . .</vt:lpstr>
      <vt:lpstr>Why is There a Pay Gap?</vt:lpstr>
      <vt:lpstr>Equal Pay Act of 1963 </vt:lpstr>
      <vt:lpstr>Georgia Law</vt:lpstr>
      <vt:lpstr>The EEOC’s Stance</vt:lpstr>
      <vt:lpstr>Beware of Collective Actions</vt:lpstr>
      <vt:lpstr>The Trump Administration</vt:lpstr>
      <vt:lpstr>End to the Obama Era Pay Transparency Rule</vt:lpstr>
      <vt:lpstr>Are You Compliant?</vt:lpstr>
      <vt:lpstr>Conduct a Thorough Compensation Analysis</vt:lpstr>
      <vt:lpstr>Department of Labor</vt:lpstr>
      <vt:lpstr>Obama Overtime Rule Finally Dead</vt:lpstr>
      <vt:lpstr>Coming Soon From DOL: PAID </vt:lpstr>
      <vt:lpstr>Employer Lookout</vt:lpstr>
      <vt:lpstr>Goodies For Employers</vt:lpstr>
      <vt:lpstr>OSHA</vt:lpstr>
      <vt:lpstr>New OSHA Head </vt:lpstr>
      <vt:lpstr>Electronic Injury Reporting Regulation</vt:lpstr>
      <vt:lpstr>OSHA Rule on Reporting of Injuries</vt:lpstr>
      <vt:lpstr>OSHA Drops Rule Permitting Union Reps  To Attend Safety Inspections</vt:lpstr>
      <vt:lpstr>On The Horizon . . .</vt:lpstr>
      <vt:lpstr>On The Horizon </vt:lpstr>
      <vt:lpstr>Questions</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
  </dc:creator>
  <cp:lastModifiedBy>
  </cp:lastModifiedBy>
  <cp:revision>1</cp:revision>
  <dcterms:created xsi:type="dcterms:W3CDTF">1900-01-01T05:00:00Z</dcterms:created>
  <dcterms:modified xsi:type="dcterms:W3CDTF">1900-01-01T05:00:00Z</dcterms:modified>
</cp:coreProperties>
</file>